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217" r:id="rId1"/>
  </p:sldMasterIdLst>
  <p:notesMasterIdLst>
    <p:notesMasterId r:id="rId39"/>
  </p:notesMasterIdLst>
  <p:handoutMasterIdLst>
    <p:handoutMasterId r:id="rId40"/>
  </p:handoutMasterIdLst>
  <p:sldIdLst>
    <p:sldId id="269" r:id="rId2"/>
    <p:sldId id="326" r:id="rId3"/>
    <p:sldId id="312" r:id="rId4"/>
    <p:sldId id="337" r:id="rId5"/>
    <p:sldId id="270" r:id="rId6"/>
    <p:sldId id="287" r:id="rId7"/>
    <p:sldId id="288" r:id="rId8"/>
    <p:sldId id="330" r:id="rId9"/>
    <p:sldId id="313" r:id="rId10"/>
    <p:sldId id="274" r:id="rId11"/>
    <p:sldId id="327" r:id="rId12"/>
    <p:sldId id="328" r:id="rId13"/>
    <p:sldId id="295" r:id="rId14"/>
    <p:sldId id="332" r:id="rId15"/>
    <p:sldId id="297" r:id="rId16"/>
    <p:sldId id="321" r:id="rId17"/>
    <p:sldId id="322" r:id="rId18"/>
    <p:sldId id="323" r:id="rId19"/>
    <p:sldId id="324" r:id="rId20"/>
    <p:sldId id="277" r:id="rId21"/>
    <p:sldId id="329" r:id="rId22"/>
    <p:sldId id="279" r:id="rId23"/>
    <p:sldId id="314" r:id="rId24"/>
    <p:sldId id="315" r:id="rId25"/>
    <p:sldId id="334" r:id="rId26"/>
    <p:sldId id="335" r:id="rId27"/>
    <p:sldId id="320" r:id="rId28"/>
    <p:sldId id="317" r:id="rId29"/>
    <p:sldId id="286" r:id="rId30"/>
    <p:sldId id="258" r:id="rId31"/>
    <p:sldId id="310" r:id="rId32"/>
    <p:sldId id="325" r:id="rId33"/>
    <p:sldId id="264" r:id="rId34"/>
    <p:sldId id="333" r:id="rId35"/>
    <p:sldId id="300" r:id="rId36"/>
    <p:sldId id="318" r:id="rId37"/>
    <p:sldId id="331" r:id="rId38"/>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200" userDrawn="1">
          <p15:clr>
            <a:srgbClr val="A4A3A4"/>
          </p15:clr>
        </p15:guide>
        <p15:guide id="2" pos="480">
          <p15:clr>
            <a:srgbClr val="A4A3A4"/>
          </p15:clr>
        </p15:guide>
      </p15:sldGuideLst>
    </p:ext>
    <p:ext uri="{2D200454-40CA-4A62-9FC3-DE9A4176ACB9}">
      <p15:notesGuideLst xmlns:p15="http://schemas.microsoft.com/office/powerpoint/2012/main">
        <p15:guide id="1" orient="horz" pos="2932">
          <p15:clr>
            <a:srgbClr val="A4A3A4"/>
          </p15:clr>
        </p15:guide>
        <p15:guide id="2" pos="219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D3EE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6" autoAdjust="0"/>
    <p:restoredTop sz="83555" autoAdjust="0"/>
  </p:normalViewPr>
  <p:slideViewPr>
    <p:cSldViewPr>
      <p:cViewPr varScale="1">
        <p:scale>
          <a:sx n="94" d="100"/>
          <a:sy n="94" d="100"/>
        </p:scale>
        <p:origin x="1530" y="90"/>
      </p:cViewPr>
      <p:guideLst>
        <p:guide orient="horz" pos="1200"/>
        <p:guide pos="480"/>
      </p:guideLst>
    </p:cSldViewPr>
  </p:slideViewPr>
  <p:notesTextViewPr>
    <p:cViewPr>
      <p:scale>
        <a:sx n="3" d="2"/>
        <a:sy n="3" d="2"/>
      </p:scale>
      <p:origin x="0" y="0"/>
    </p:cViewPr>
  </p:notesTextViewPr>
  <p:notesViewPr>
    <p:cSldViewPr>
      <p:cViewPr varScale="1">
        <p:scale>
          <a:sx n="66" d="100"/>
          <a:sy n="66" d="100"/>
        </p:scale>
        <p:origin x="-3086" y="-72"/>
      </p:cViewPr>
      <p:guideLst>
        <p:guide orient="horz" pos="2932"/>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cs typeface="Arial" charset="0"/>
              </a:defRPr>
            </a:lvl1pPr>
          </a:lstStyle>
          <a:p>
            <a:pPr>
              <a:defRPr/>
            </a:pPr>
            <a:endParaRPr lang="en-US" dirty="0"/>
          </a:p>
        </p:txBody>
      </p:sp>
      <p:sp>
        <p:nvSpPr>
          <p:cNvPr id="3" name="Date Placeholder 2"/>
          <p:cNvSpPr>
            <a:spLocks noGrp="1"/>
          </p:cNvSpPr>
          <p:nvPr>
            <p:ph type="dt" sz="quarter" idx="1"/>
          </p:nvPr>
        </p:nvSpPr>
        <p:spPr>
          <a:xfrm>
            <a:off x="3940175" y="0"/>
            <a:ext cx="3013075" cy="465138"/>
          </a:xfrm>
          <a:prstGeom prst="rect">
            <a:avLst/>
          </a:prstGeom>
        </p:spPr>
        <p:txBody>
          <a:bodyPr vert="horz" lIns="92930" tIns="46465" rIns="92930" bIns="46465" rtlCol="0"/>
          <a:lstStyle>
            <a:lvl1pPr algn="r" eaLnBrk="1" hangingPunct="1">
              <a:defRPr sz="1200">
                <a:cs typeface="Arial" charset="0"/>
              </a:defRPr>
            </a:lvl1pPr>
          </a:lstStyle>
          <a:p>
            <a:pPr>
              <a:defRPr/>
            </a:pPr>
            <a:fld id="{B2BD189C-2576-4768-B879-B397342C2126}" type="datetimeFigureOut">
              <a:rPr lang="en-US"/>
              <a:pPr>
                <a:defRPr/>
              </a:pPr>
              <a:t>12/29/2015</a:t>
            </a:fld>
            <a:endParaRPr lang="en-US" dirty="0"/>
          </a:p>
        </p:txBody>
      </p:sp>
      <p:sp>
        <p:nvSpPr>
          <p:cNvPr id="4" name="Footer Placeholder 3"/>
          <p:cNvSpPr>
            <a:spLocks noGrp="1"/>
          </p:cNvSpPr>
          <p:nvPr>
            <p:ph type="ftr" sz="quarter" idx="2"/>
          </p:nvPr>
        </p:nvSpPr>
        <p:spPr>
          <a:xfrm>
            <a:off x="0" y="8842375"/>
            <a:ext cx="3013075" cy="465138"/>
          </a:xfrm>
          <a:prstGeom prst="rect">
            <a:avLst/>
          </a:prstGeom>
        </p:spPr>
        <p:txBody>
          <a:bodyPr vert="horz" lIns="92930" tIns="46465" rIns="92930" bIns="46465" rtlCol="0" anchor="b"/>
          <a:lstStyle>
            <a:lvl1pPr algn="l" eaLnBrk="1" hangingPunct="1">
              <a:defRPr sz="1200">
                <a:cs typeface="Arial" charset="0"/>
              </a:defRPr>
            </a:lvl1pPr>
          </a:lstStyle>
          <a:p>
            <a:pPr>
              <a:defRPr/>
            </a:pPr>
            <a:endParaRPr lang="en-US" dirty="0"/>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a:lvl1pPr>
          </a:lstStyle>
          <a:p>
            <a:pPr>
              <a:defRPr/>
            </a:pPr>
            <a:fld id="{1B369064-0E85-49FD-877A-C5F71162BED6}" type="slidenum">
              <a:rPr lang="en-US" altLang="en-US"/>
              <a:pPr>
                <a:defRPr/>
              </a:pPr>
              <a:t>‹#›</a:t>
            </a:fld>
            <a:endParaRPr lang="en-US" altLang="en-US" dirty="0"/>
          </a:p>
        </p:txBody>
      </p:sp>
    </p:spTree>
    <p:extLst>
      <p:ext uri="{BB962C8B-B14F-4D97-AF65-F5344CB8AC3E}">
        <p14:creationId xmlns:p14="http://schemas.microsoft.com/office/powerpoint/2010/main" val="388786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eaLnBrk="1" fontAlgn="auto" hangingPunct="1">
              <a:spcBef>
                <a:spcPts val="0"/>
              </a:spcBef>
              <a:spcAft>
                <a:spcPts val="0"/>
              </a:spcAft>
              <a:defRPr sz="1200">
                <a:latin typeface="+mn-lt"/>
                <a:cs typeface="+mn-cs"/>
              </a:defRPr>
            </a:lvl1pPr>
          </a:lstStyle>
          <a:p>
            <a:pPr>
              <a:defRPr/>
            </a:pPr>
            <a:fld id="{A46A43EC-2F8A-4233-B861-D4FF7D930FEB}" type="datetimeFigureOut">
              <a:rPr lang="en-US"/>
              <a:pPr>
                <a:defRPr/>
              </a:pPr>
              <a:t>12/29/2015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a:lvl1pPr>
          </a:lstStyle>
          <a:p>
            <a:pPr>
              <a:defRPr/>
            </a:pPr>
            <a:fld id="{2BE8E61D-F741-4227-86F3-ACF66B312F42}" type="slidenum">
              <a:rPr lang="en-US" altLang="en-US" smtClean="0"/>
              <a:pPr>
                <a:defRPr/>
              </a:pPr>
              <a:t>‹#›</a:t>
            </a:fld>
            <a:endParaRPr lang="en-US" altLang="en-US" dirty="0"/>
          </a:p>
        </p:txBody>
      </p:sp>
    </p:spTree>
    <p:extLst>
      <p:ext uri="{BB962C8B-B14F-4D97-AF65-F5344CB8AC3E}">
        <p14:creationId xmlns:p14="http://schemas.microsoft.com/office/powerpoint/2010/main" val="28210127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8AF260-9F53-4FC0-AC90-99581417CA0A}" type="slidenum">
              <a:rPr lang="en-US" altLang="en-US" smtClean="0"/>
              <a:pPr/>
              <a:t>1</a:t>
            </a:fld>
            <a:endParaRPr lang="en-US" altLang="en-US" dirty="0" smtClean="0"/>
          </a:p>
        </p:txBody>
      </p:sp>
    </p:spTree>
    <p:extLst>
      <p:ext uri="{BB962C8B-B14F-4D97-AF65-F5344CB8AC3E}">
        <p14:creationId xmlns:p14="http://schemas.microsoft.com/office/powerpoint/2010/main" val="1792422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Have copies of the AARP Foundation “Tax-Aide Standards of Professionalism” (on OneSupport) available for all volunteers to review. Advise that violations of either the IRS Standards of Conduct or the Standards of Professionalism will result in an Incident Review, and could result in termination from the program. Slides 17-20 provide more details</a:t>
            </a:r>
          </a:p>
          <a:p>
            <a:pPr marL="171450" indent="-171450">
              <a:buFont typeface="Arial" panose="020B0604020202020204" pitchFamily="34" charset="0"/>
              <a:buChar char="•"/>
            </a:pPr>
            <a:r>
              <a:rPr lang="en-US" altLang="en-US" dirty="0" smtClean="0"/>
              <a:t>Signed originals of Volunteer Agreements are to be retained by District Coordinator or designee</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F5127CE-5591-4E93-AE46-B99318F143E2}" type="slidenum">
              <a:rPr lang="en-US" altLang="en-US" smtClean="0"/>
              <a:pPr/>
              <a:t>13</a:t>
            </a:fld>
            <a:endParaRPr lang="en-US" altLang="en-US" dirty="0" smtClean="0"/>
          </a:p>
        </p:txBody>
      </p:sp>
    </p:spTree>
    <p:extLst>
      <p:ext uri="{BB962C8B-B14F-4D97-AF65-F5344CB8AC3E}">
        <p14:creationId xmlns:p14="http://schemas.microsoft.com/office/powerpoint/2010/main" val="277122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Standards of Conduct are listed on Form 13615 Volunteer Standards of Conduct Agreement – VITA/TCE Programs. This is the document that all volunteers (preparers, Quality Reviewers, greeters, Client Facilitators, etc.) have to sign.</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C6E178-7EB8-442A-B154-C4EB3E88E67A}" type="slidenum">
              <a:rPr lang="en-US" altLang="en-US" smtClean="0"/>
              <a:pPr/>
              <a:t>14</a:t>
            </a:fld>
            <a:endParaRPr lang="en-US" altLang="en-US" dirty="0" smtClean="0"/>
          </a:p>
        </p:txBody>
      </p:sp>
    </p:spTree>
    <p:extLst>
      <p:ext uri="{BB962C8B-B14F-4D97-AF65-F5344CB8AC3E}">
        <p14:creationId xmlns:p14="http://schemas.microsoft.com/office/powerpoint/2010/main" val="2276227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Note that this form is also used to request that the IRS grant Continuing Education credits to volunteers who are CPAs or paid tax preparers. The bottom portion of the form should be completed by the volunteer and given to his/her supervisor to review and approve. Credit can be requested for 1) providing Quality Review at a tax site 2) providing instruction in specified tax topics or 3) preparing returns at tax sites</a:t>
            </a:r>
            <a:r>
              <a:rPr lang="en-US" altLang="en-US" b="1" smtClean="0">
                <a:solidFill>
                  <a:srgbClr val="FF0000"/>
                </a:solidFill>
              </a:rPr>
              <a:t>. </a:t>
            </a:r>
            <a:r>
              <a:rPr lang="en-US" altLang="en-US" smtClean="0">
                <a:solidFill>
                  <a:srgbClr val="FF0000"/>
                </a:solidFill>
              </a:rPr>
              <a:t>Once approved by the volunteer’s supervisor, it should be forwarded to the National Office for review. Requests for CE credit for </a:t>
            </a:r>
            <a:r>
              <a:rPr lang="en-US" altLang="en-US" u="sng" smtClean="0">
                <a:solidFill>
                  <a:srgbClr val="FF0000"/>
                </a:solidFill>
              </a:rPr>
              <a:t>Training </a:t>
            </a:r>
            <a:r>
              <a:rPr lang="en-US" altLang="en-US" smtClean="0">
                <a:solidFill>
                  <a:srgbClr val="FF0000"/>
                </a:solidFill>
              </a:rPr>
              <a:t>can be done after the training is complete however requests for either </a:t>
            </a:r>
            <a:r>
              <a:rPr lang="en-US" altLang="en-US" u="sng" smtClean="0">
                <a:solidFill>
                  <a:srgbClr val="FF0000"/>
                </a:solidFill>
              </a:rPr>
              <a:t>return preparation </a:t>
            </a:r>
            <a:r>
              <a:rPr lang="en-US" altLang="en-US" smtClean="0">
                <a:solidFill>
                  <a:srgbClr val="FF0000"/>
                </a:solidFill>
              </a:rPr>
              <a:t>and/or </a:t>
            </a:r>
            <a:r>
              <a:rPr lang="en-US" altLang="en-US" u="sng" smtClean="0">
                <a:solidFill>
                  <a:srgbClr val="FF0000"/>
                </a:solidFill>
              </a:rPr>
              <a:t>Quality Review</a:t>
            </a:r>
            <a:r>
              <a:rPr lang="en-US" altLang="en-US" smtClean="0">
                <a:solidFill>
                  <a:srgbClr val="FF0000"/>
                </a:solidFill>
              </a:rPr>
              <a:t> should be sent no earlier than April 15 and no later than September 1. </a:t>
            </a:r>
            <a:endParaRPr lang="en-US" altLang="en-US" b="1" u="sng" smtClean="0">
              <a:solidFill>
                <a:srgbClr val="FF0000"/>
              </a:solidFill>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BFB07C7-46B3-427A-85C9-FCA8E4D92202}" type="slidenum">
              <a:rPr lang="en-US" altLang="en-US" smtClean="0"/>
              <a:pPr/>
              <a:t>15</a:t>
            </a:fld>
            <a:endParaRPr lang="en-US" altLang="en-US" dirty="0" smtClean="0"/>
          </a:p>
        </p:txBody>
      </p:sp>
    </p:spTree>
    <p:extLst>
      <p:ext uri="{BB962C8B-B14F-4D97-AF65-F5344CB8AC3E}">
        <p14:creationId xmlns:p14="http://schemas.microsoft.com/office/powerpoint/2010/main" val="2668860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Standards of Conduct are listed on Form 13615 Volunteer Standards of Conduct Agreement – VITA/TCE Programs. This is the document that all volunteers (preparers, Quality Reviewers, greeters, Client Facilitators, etc.) have to sign.</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8A80FDB-8C04-4C23-BA17-B68EDC5E0220}" type="slidenum">
              <a:rPr lang="en-US" altLang="en-US" smtClean="0"/>
              <a:pPr/>
              <a:t>16</a:t>
            </a:fld>
            <a:endParaRPr lang="en-US" altLang="en-US" dirty="0" smtClean="0"/>
          </a:p>
        </p:txBody>
      </p:sp>
    </p:spTree>
    <p:extLst>
      <p:ext uri="{BB962C8B-B14F-4D97-AF65-F5344CB8AC3E}">
        <p14:creationId xmlns:p14="http://schemas.microsoft.com/office/powerpoint/2010/main" val="3602555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BE8E61D-F741-4227-86F3-ACF66B312F42}" type="slidenum">
              <a:rPr lang="en-US" altLang="en-US" smtClean="0"/>
              <a:pPr>
                <a:defRPr/>
              </a:pPr>
              <a:t>18</a:t>
            </a:fld>
            <a:endParaRPr lang="en-US" altLang="en-US" dirty="0"/>
          </a:p>
        </p:txBody>
      </p:sp>
    </p:spTree>
    <p:extLst>
      <p:ext uri="{BB962C8B-B14F-4D97-AF65-F5344CB8AC3E}">
        <p14:creationId xmlns:p14="http://schemas.microsoft.com/office/powerpoint/2010/main" val="519915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Remind taxpayer of their responsibilities by emphasizing key words from Form 8879 statement as you request they sign the document. Confirm with the taxpayer that he/she agrees that the return is:</a:t>
            </a:r>
          </a:p>
          <a:p>
            <a:r>
              <a:rPr lang="en-US" altLang="en-US" dirty="0" smtClean="0"/>
              <a:t>	</a:t>
            </a:r>
            <a:r>
              <a:rPr lang="en-US" altLang="en-US" b="1" u="sng" dirty="0" smtClean="0"/>
              <a:t>true, correct, complete, OK to file</a:t>
            </a:r>
          </a:p>
          <a:p>
            <a:endParaRPr lang="en-US" alt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C5CB441-B99E-4B85-8C30-7ECF980BEADA}" type="slidenum">
              <a:rPr lang="en-US" altLang="en-US" smtClean="0"/>
              <a:pPr/>
              <a:t>20</a:t>
            </a:fld>
            <a:endParaRPr lang="en-US" altLang="en-US" dirty="0" smtClean="0"/>
          </a:p>
        </p:txBody>
      </p:sp>
    </p:spTree>
    <p:extLst>
      <p:ext uri="{BB962C8B-B14F-4D97-AF65-F5344CB8AC3E}">
        <p14:creationId xmlns:p14="http://schemas.microsoft.com/office/powerpoint/2010/main" val="39451783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Counselors should talk to the LC at their site to ensure that the process has been set up with the correct information for their site. Volunteers who work several sites should not change information for a site without consulting with the LC</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E657230-662A-4D76-87EF-A4AC046D1528}" type="slidenum">
              <a:rPr lang="en-US" altLang="en-US" smtClean="0"/>
              <a:pPr/>
              <a:t>22</a:t>
            </a:fld>
            <a:endParaRPr lang="en-US" altLang="en-US" dirty="0" smtClean="0"/>
          </a:p>
        </p:txBody>
      </p:sp>
    </p:spTree>
    <p:extLst>
      <p:ext uri="{BB962C8B-B14F-4D97-AF65-F5344CB8AC3E}">
        <p14:creationId xmlns:p14="http://schemas.microsoft.com/office/powerpoint/2010/main" val="3350268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spcBef>
                <a:spcPct val="0"/>
              </a:spcBef>
              <a:buFont typeface="Arial" panose="020B0604020202020204" pitchFamily="34" charset="0"/>
              <a:buNone/>
              <a:defRPr/>
            </a:pPr>
            <a:r>
              <a:rPr lang="en-US" altLang="en-US" dirty="0" smtClean="0"/>
              <a:t>*Notes: </a:t>
            </a:r>
          </a:p>
          <a:p>
            <a:pPr marL="171450" indent="-171450" eaLnBrk="1" hangingPunct="1">
              <a:spcBef>
                <a:spcPct val="0"/>
              </a:spcBef>
              <a:buFont typeface="Arial" panose="020B0604020202020204" pitchFamily="34" charset="0"/>
              <a:buChar char="•"/>
              <a:defRPr/>
            </a:pPr>
            <a:endParaRPr lang="en-US" altLang="en-US" dirty="0" smtClean="0"/>
          </a:p>
          <a:p>
            <a:pPr marL="171450" indent="-171450" eaLnBrk="1" hangingPunct="1">
              <a:spcBef>
                <a:spcPct val="0"/>
              </a:spcBef>
              <a:buFont typeface="Arial" panose="020B0604020202020204" pitchFamily="34" charset="0"/>
              <a:buChar char="•"/>
              <a:defRPr/>
            </a:pPr>
            <a:r>
              <a:rPr lang="en-US" altLang="en-US" dirty="0" smtClean="0"/>
              <a:t>Must have photo ID – Exceptions ONLY by LC in “Extreme Conditions”. Do </a:t>
            </a:r>
            <a:r>
              <a:rPr lang="en-US" altLang="en-US" u="sng" dirty="0" smtClean="0"/>
              <a:t>not </a:t>
            </a:r>
            <a:r>
              <a:rPr lang="en-US" altLang="en-US" dirty="0" smtClean="0"/>
              <a:t>need Photo ID if the taxpayer is “immediately known by first and last name” by volunteers and presents SSN card or other tax forms to verify identity. This provision does not cover the situation where a taxpayer is casually known or simply recognized by the volunteers.</a:t>
            </a:r>
          </a:p>
          <a:p>
            <a:pPr marL="171450" indent="-171450" eaLnBrk="1" hangingPunct="1">
              <a:spcBef>
                <a:spcPct val="0"/>
              </a:spcBef>
              <a:buFont typeface="Arial" panose="020B0604020202020204" pitchFamily="34" charset="0"/>
              <a:buChar char="•"/>
              <a:defRPr/>
            </a:pPr>
            <a:r>
              <a:rPr lang="en-US" altLang="en-US" dirty="0" smtClean="0"/>
              <a:t>Alternates for SS Verify – Income Statements (1099-SSA), Letters from SS or other SS documents. </a:t>
            </a:r>
          </a:p>
          <a:p>
            <a:pPr marL="171450" indent="-171450" eaLnBrk="1" hangingPunct="1">
              <a:spcBef>
                <a:spcPct val="0"/>
              </a:spcBef>
              <a:buFont typeface="Arial" panose="020B0604020202020204" pitchFamily="34" charset="0"/>
              <a:buChar char="•"/>
              <a:defRPr/>
            </a:pPr>
            <a:r>
              <a:rPr lang="en-US" altLang="en-US" dirty="0" smtClean="0"/>
              <a:t>Can also use Carry-forward data from TaxWise, if TP has Government Photo ID</a:t>
            </a:r>
          </a:p>
          <a:p>
            <a:pPr>
              <a:defRPr/>
            </a:pPr>
            <a:endParaRPr lang="en-US" dirty="0" smtClean="0"/>
          </a:p>
          <a:p>
            <a:pPr>
              <a:defRPr/>
            </a:pPr>
            <a:r>
              <a:rPr lang="en-US" dirty="0" smtClean="0"/>
              <a:t>Remind that this policy is critical to ensure the safety of the taxpayer’s financial data—any volunteer who violates this policy can be terminated from the program. </a:t>
            </a:r>
            <a:endParaRPr 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BC19CB7-9B52-421B-BAF0-A3ACC8FB8B32}" type="slidenum">
              <a:rPr lang="en-US" altLang="en-US" smtClean="0"/>
              <a:pPr/>
              <a:t>23</a:t>
            </a:fld>
            <a:endParaRPr lang="en-US" altLang="en-US" dirty="0" smtClean="0"/>
          </a:p>
        </p:txBody>
      </p:sp>
    </p:spTree>
    <p:extLst>
      <p:ext uri="{BB962C8B-B14F-4D97-AF65-F5344CB8AC3E}">
        <p14:creationId xmlns:p14="http://schemas.microsoft.com/office/powerpoint/2010/main" val="3802498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u="sng" smtClean="0"/>
              <a:t>Password guidelines:</a:t>
            </a:r>
          </a:p>
          <a:p>
            <a:r>
              <a:rPr lang="en-US" altLang="en-US" smtClean="0"/>
              <a:t>Minimum length – eight (8) characters for Windows, and TaxWise™ accounts. </a:t>
            </a:r>
          </a:p>
          <a:p>
            <a:r>
              <a:rPr lang="en-US" altLang="en-US" smtClean="0"/>
              <a:t>At least one letter and one number in the password.</a:t>
            </a:r>
          </a:p>
          <a:p>
            <a:r>
              <a:rPr lang="en-US" altLang="en-US" smtClean="0"/>
              <a:t>Choose a password that is not a dictionary word or someone’s name.</a:t>
            </a:r>
          </a:p>
          <a:p>
            <a:r>
              <a:rPr lang="en-US" altLang="en-US" smtClean="0"/>
              <a:t>Do not use TaxWise, TW, Tax-Aide, AARP or any word in the password similar to something that is obviously related to the program</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C79906-FC64-416E-8E17-91414294B655}" type="slidenum">
              <a:rPr lang="en-US" altLang="en-US" smtClean="0"/>
              <a:pPr/>
              <a:t>24</a:t>
            </a:fld>
            <a:endParaRPr lang="en-US" altLang="en-US" dirty="0" smtClean="0"/>
          </a:p>
        </p:txBody>
      </p:sp>
    </p:spTree>
    <p:extLst>
      <p:ext uri="{BB962C8B-B14F-4D97-AF65-F5344CB8AC3E}">
        <p14:creationId xmlns:p14="http://schemas.microsoft.com/office/powerpoint/2010/main" val="3356181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taxpayer assurance that you are Tax-Aide volunteer</a:t>
            </a:r>
          </a:p>
          <a:p>
            <a:r>
              <a:rPr lang="en-US" dirty="0" smtClean="0"/>
              <a:t>Ensure you are talking to taxpayer</a:t>
            </a:r>
          </a:p>
        </p:txBody>
      </p:sp>
      <p:sp>
        <p:nvSpPr>
          <p:cNvPr id="4" name="Slide Number Placeholder 3"/>
          <p:cNvSpPr>
            <a:spLocks noGrp="1"/>
          </p:cNvSpPr>
          <p:nvPr>
            <p:ph type="sldNum" sz="quarter" idx="10"/>
          </p:nvPr>
        </p:nvSpPr>
        <p:spPr/>
        <p:txBody>
          <a:bodyPr/>
          <a:lstStyle/>
          <a:p>
            <a:pPr>
              <a:defRPr/>
            </a:pPr>
            <a:fld id="{2BE8E61D-F741-4227-86F3-ACF66B312F42}" type="slidenum">
              <a:rPr lang="en-US" altLang="en-US" smtClean="0"/>
              <a:pPr>
                <a:defRPr/>
              </a:pPr>
              <a:t>25</a:t>
            </a:fld>
            <a:endParaRPr lang="en-US" altLang="en-US" dirty="0"/>
          </a:p>
        </p:txBody>
      </p:sp>
    </p:spTree>
    <p:extLst>
      <p:ext uri="{BB962C8B-B14F-4D97-AF65-F5344CB8AC3E}">
        <p14:creationId xmlns:p14="http://schemas.microsoft.com/office/powerpoint/2010/main" val="22839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150938" y="698500"/>
            <a:ext cx="4652962" cy="349091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95325" y="4421188"/>
            <a:ext cx="5564188" cy="4189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IRS requires training on their two topics as part of grant requirements to fund Tax-Aide program</a:t>
            </a:r>
          </a:p>
        </p:txBody>
      </p:sp>
      <p:sp>
        <p:nvSpPr>
          <p:cNvPr id="4" name="Slide Number Placeholder 3"/>
          <p:cNvSpPr>
            <a:spLocks noGrp="1"/>
          </p:cNvSpPr>
          <p:nvPr>
            <p:ph type="sldNum" sz="quarter" idx="5"/>
          </p:nvPr>
        </p:nvSpPr>
        <p:spPr>
          <a:xfrm>
            <a:off x="3940175" y="8842375"/>
            <a:ext cx="3013075" cy="465138"/>
          </a:xfrm>
          <a:prstGeom prst="rect">
            <a:avLst/>
          </a:prstGeom>
        </p:spPr>
        <p:txBody>
          <a:bodyPr/>
          <a:lstStyle/>
          <a:p>
            <a:pPr>
              <a:defRPr/>
            </a:pPr>
            <a:fld id="{6F3D2917-B41C-4CDC-8DE9-9A2197DDB965}" type="slidenum">
              <a:rPr lang="en-US" smtClean="0">
                <a:solidFill>
                  <a:prstClr val="black"/>
                </a:solidFill>
              </a:rPr>
              <a:pPr>
                <a:defRPr/>
              </a:pPr>
              <a:t>4</a:t>
            </a:fld>
            <a:endParaRPr lang="en-US" dirty="0">
              <a:solidFill>
                <a:prstClr val="black"/>
              </a:solidFill>
            </a:endParaRPr>
          </a:p>
        </p:txBody>
      </p:sp>
      <p:sp>
        <p:nvSpPr>
          <p:cNvPr id="5" name="Footer Placeholder 4"/>
          <p:cNvSpPr>
            <a:spLocks noGrp="1"/>
          </p:cNvSpPr>
          <p:nvPr>
            <p:ph type="ftr" sz="quarter" idx="4"/>
          </p:nvPr>
        </p:nvSpPr>
        <p:spPr>
          <a:xfrm>
            <a:off x="0" y="8842375"/>
            <a:ext cx="3013075" cy="465138"/>
          </a:xfrm>
          <a:prstGeom prst="rect">
            <a:avLst/>
          </a:prstGeom>
        </p:spPr>
        <p:txBody>
          <a:bodyPr/>
          <a:lstStyle/>
          <a:p>
            <a:pPr>
              <a:defRPr/>
            </a:pPr>
            <a:r>
              <a:rPr lang="en-US">
                <a:solidFill>
                  <a:prstClr val="black"/>
                </a:solidFill>
              </a:rPr>
              <a:t>Regional Meetings</a:t>
            </a:r>
          </a:p>
        </p:txBody>
      </p:sp>
    </p:spTree>
    <p:extLst>
      <p:ext uri="{BB962C8B-B14F-4D97-AF65-F5344CB8AC3E}">
        <p14:creationId xmlns:p14="http://schemas.microsoft.com/office/powerpoint/2010/main" val="4176704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retention of taxpayer data – not a signed Form 8879 </a:t>
            </a:r>
            <a:r>
              <a:rPr lang="en-US" i="1" dirty="0" smtClean="0"/>
              <a:t>just in case, </a:t>
            </a:r>
            <a:r>
              <a:rPr lang="en-US" i="0" dirty="0" smtClean="0"/>
              <a:t>no</a:t>
            </a:r>
            <a:r>
              <a:rPr lang="en-US" i="0" baseline="0" dirty="0" smtClean="0"/>
              <a:t> copies of W-2s, </a:t>
            </a:r>
            <a:r>
              <a:rPr lang="en-US" b="1" i="0" baseline="0" dirty="0" smtClean="0"/>
              <a:t>NOTHING – not even for an hour or a day or a couple of days!</a:t>
            </a:r>
            <a:endParaRPr lang="en-US" dirty="0"/>
          </a:p>
        </p:txBody>
      </p:sp>
      <p:sp>
        <p:nvSpPr>
          <p:cNvPr id="4" name="Slide Number Placeholder 3"/>
          <p:cNvSpPr>
            <a:spLocks noGrp="1"/>
          </p:cNvSpPr>
          <p:nvPr>
            <p:ph type="sldNum" sz="quarter" idx="10"/>
          </p:nvPr>
        </p:nvSpPr>
        <p:spPr/>
        <p:txBody>
          <a:bodyPr/>
          <a:lstStyle/>
          <a:p>
            <a:pPr>
              <a:defRPr/>
            </a:pPr>
            <a:fld id="{2BE8E61D-F741-4227-86F3-ACF66B312F42}" type="slidenum">
              <a:rPr lang="en-US" altLang="en-US" smtClean="0"/>
              <a:pPr>
                <a:defRPr/>
              </a:pPr>
              <a:t>26</a:t>
            </a:fld>
            <a:endParaRPr lang="en-US" altLang="en-US" dirty="0"/>
          </a:p>
        </p:txBody>
      </p:sp>
    </p:spTree>
    <p:extLst>
      <p:ext uri="{BB962C8B-B14F-4D97-AF65-F5344CB8AC3E}">
        <p14:creationId xmlns:p14="http://schemas.microsoft.com/office/powerpoint/2010/main" val="3923781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Local Coordinator works with the Technology coordinator to assure that all equipment and software is secure. If Counselors see something on their computer that seems unusual or concerning, report it to the LC.</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9AE120-A5D1-40C5-90D2-36BAE996469B}" type="slidenum">
              <a:rPr lang="en-US" altLang="en-US" smtClean="0"/>
              <a:pPr/>
              <a:t>27</a:t>
            </a:fld>
            <a:endParaRPr lang="en-US" altLang="en-US" dirty="0" smtClean="0"/>
          </a:p>
        </p:txBody>
      </p:sp>
    </p:spTree>
    <p:extLst>
      <p:ext uri="{BB962C8B-B14F-4D97-AF65-F5344CB8AC3E}">
        <p14:creationId xmlns:p14="http://schemas.microsoft.com/office/powerpoint/2010/main" val="1756388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See documents on One Support that explain when and how to file an Incident Review.</a:t>
            </a:r>
          </a:p>
          <a:p>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F7AB3A6-3C1C-4E24-9357-472377429DEA}" type="slidenum">
              <a:rPr lang="en-US" altLang="en-US" smtClean="0"/>
              <a:pPr/>
              <a:t>28</a:t>
            </a:fld>
            <a:endParaRPr lang="en-US" altLang="en-US" dirty="0" smtClean="0"/>
          </a:p>
        </p:txBody>
      </p:sp>
    </p:spTree>
    <p:extLst>
      <p:ext uri="{BB962C8B-B14F-4D97-AF65-F5344CB8AC3E}">
        <p14:creationId xmlns:p14="http://schemas.microsoft.com/office/powerpoint/2010/main" val="350774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previous chart have applied to all volunteers. This chart applies to Counselors i.e. tax preparers.</a:t>
            </a:r>
          </a:p>
          <a:p>
            <a:pPr eaLnBrk="1" hangingPunct="1">
              <a:spcBef>
                <a:spcPct val="0"/>
              </a:spcBef>
            </a:pPr>
            <a:endParaRPr lang="en-US" altLang="en-US" dirty="0" smtClean="0"/>
          </a:p>
          <a:p>
            <a:pPr eaLnBrk="1" hangingPunct="1">
              <a:spcBef>
                <a:spcPct val="0"/>
              </a:spcBef>
            </a:pPr>
            <a:r>
              <a:rPr lang="en-US" altLang="en-US" dirty="0" smtClean="0"/>
              <a:t>For more information on what tax topics and forms are In-scope and Out of Scope for Tax-Aide, refer to the Scope Manual, found on the OneSupport. Volunteers who prepare a return that contains tax topics and/or forms that are out of scope are NOT covered by the Volunteer Protection Act, and may be terminated from the program for failure to follow Tax-Aide policy.</a:t>
            </a:r>
          </a:p>
          <a:p>
            <a:pPr eaLnBrk="1" hangingPunct="1">
              <a:spcBef>
                <a:spcPct val="0"/>
              </a:spcBef>
            </a:pPr>
            <a:endParaRPr lang="en-US" altLang="en-US" dirty="0" smtClean="0"/>
          </a:p>
          <a:p>
            <a:pPr eaLnBrk="1" hangingPunct="1">
              <a:spcBef>
                <a:spcPct val="0"/>
              </a:spcBef>
            </a:pPr>
            <a:r>
              <a:rPr lang="en-US" altLang="en-US" dirty="0" smtClean="0"/>
              <a:t>Volunteers </a:t>
            </a:r>
            <a:r>
              <a:rPr lang="en-US" altLang="en-US" u="sng" dirty="0" smtClean="0"/>
              <a:t>are</a:t>
            </a:r>
            <a:r>
              <a:rPr lang="en-US" altLang="en-US" dirty="0" smtClean="0"/>
              <a:t> permitted to use TaxWise software to prepare their own tax returns, and those of </a:t>
            </a:r>
            <a:r>
              <a:rPr lang="en-US" altLang="en-US" u="sng" dirty="0" smtClean="0"/>
              <a:t>close family members</a:t>
            </a:r>
            <a:r>
              <a:rPr lang="en-US" altLang="en-US" dirty="0" smtClean="0"/>
              <a:t>, even if they contain topics and/or forms that are out of scope. </a:t>
            </a:r>
          </a:p>
          <a:p>
            <a:pPr eaLnBrk="1" hangingPunct="1">
              <a:spcBef>
                <a:spcPct val="0"/>
              </a:spcBef>
            </a:pPr>
            <a:endParaRPr lang="en-US"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51108F6-C9F9-4D51-9416-E65B615CF3AE}" type="slidenum">
              <a:rPr lang="en-US" altLang="en-US" smtClean="0"/>
              <a:pPr/>
              <a:t>30</a:t>
            </a:fld>
            <a:endParaRPr lang="en-US" altLang="en-US" dirty="0" smtClean="0"/>
          </a:p>
        </p:txBody>
      </p:sp>
    </p:spTree>
    <p:extLst>
      <p:ext uri="{BB962C8B-B14F-4D97-AF65-F5344CB8AC3E}">
        <p14:creationId xmlns:p14="http://schemas.microsoft.com/office/powerpoint/2010/main" val="3050436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State Coordinators have the discretion to limit or deny Shut-in service if necessary due to limited resources of volunteers or high volumes at tax sites.</a:t>
            </a:r>
          </a:p>
          <a:p>
            <a:endParaRPr lang="en-US" altLang="en-US" smtClean="0"/>
          </a:p>
          <a:p>
            <a:r>
              <a:rPr lang="en-US" altLang="en-US" smtClean="0"/>
              <a:t>If a facility such as a Nursing home or Assisted Living Facility requests Shut-In service, consider establishing an Ad hoc site for 1 or 2 days to serve all taxpayers in facility</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C3959F5-FFA7-413D-81E1-AFD013C63577}" type="slidenum">
              <a:rPr lang="en-US" altLang="en-US" smtClean="0"/>
              <a:pPr/>
              <a:t>31</a:t>
            </a:fld>
            <a:endParaRPr lang="en-US" altLang="en-US" dirty="0" smtClean="0"/>
          </a:p>
        </p:txBody>
      </p:sp>
    </p:spTree>
    <p:extLst>
      <p:ext uri="{BB962C8B-B14F-4D97-AF65-F5344CB8AC3E}">
        <p14:creationId xmlns:p14="http://schemas.microsoft.com/office/powerpoint/2010/main" val="3863621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40FF929-F5A4-48C6-994F-6B259331E2B7}" type="slidenum">
              <a:rPr lang="en-US" altLang="en-US" smtClean="0"/>
              <a:pPr/>
              <a:t>33</a:t>
            </a:fld>
            <a:endParaRPr lang="en-US" altLang="en-US" dirty="0" smtClean="0"/>
          </a:p>
        </p:txBody>
      </p:sp>
    </p:spTree>
    <p:extLst>
      <p:ext uri="{BB962C8B-B14F-4D97-AF65-F5344CB8AC3E}">
        <p14:creationId xmlns:p14="http://schemas.microsoft.com/office/powerpoint/2010/main" val="2523888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Optional Method use must be authorized by LC from DC – It is not an individual Counselor option.</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CC652C2-0559-450E-A6FC-5CC3E98ECEF6}" type="slidenum">
              <a:rPr lang="en-US" altLang="en-US" smtClean="0"/>
              <a:pPr/>
              <a:t>34</a:t>
            </a:fld>
            <a:endParaRPr lang="en-US" altLang="en-US" dirty="0" smtClean="0"/>
          </a:p>
        </p:txBody>
      </p:sp>
    </p:spTree>
    <p:extLst>
      <p:ext uri="{BB962C8B-B14F-4D97-AF65-F5344CB8AC3E}">
        <p14:creationId xmlns:p14="http://schemas.microsoft.com/office/powerpoint/2010/main" val="29753023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A460F52-0BBD-4834-9B13-7523A8858C37}" type="slidenum">
              <a:rPr lang="en-US" altLang="en-US" smtClean="0"/>
              <a:pPr/>
              <a:t>35</a:t>
            </a:fld>
            <a:endParaRPr lang="en-US" altLang="en-US" dirty="0" smtClean="0"/>
          </a:p>
        </p:txBody>
      </p:sp>
    </p:spTree>
    <p:extLst>
      <p:ext uri="{BB962C8B-B14F-4D97-AF65-F5344CB8AC3E}">
        <p14:creationId xmlns:p14="http://schemas.microsoft.com/office/powerpoint/2010/main" val="2267926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Client Service Provider Digest provides a lot of good information for volunteers and the checked items should be reviewed in detail. Suggest having volunteers open the Client Service Provider Digest and briefly review item.</a:t>
            </a:r>
          </a:p>
          <a:p>
            <a:pPr eaLnBrk="1" hangingPunct="1">
              <a:spcBef>
                <a:spcPct val="0"/>
              </a:spcBef>
            </a:pPr>
            <a:endParaRPr lang="en-US" altLang="en-US" dirty="0" smtClean="0"/>
          </a:p>
          <a:p>
            <a:pPr eaLnBrk="1" hangingPunct="1">
              <a:spcBef>
                <a:spcPct val="0"/>
              </a:spcBef>
            </a:pPr>
            <a:r>
              <a:rPr lang="en-US" altLang="en-US" dirty="0" smtClean="0"/>
              <a:t>Client Service Provider Digest can be viewed electronically on OneSupport, or Instructors can order sufficient copies for all volunteers to have a printed copy. The stock number is D16276. Allow 2 weeks to order printed copies.</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CDDD72-1FD7-4052-8D72-775CB22BAD35}" type="slidenum">
              <a:rPr lang="en-US" altLang="en-US" smtClean="0"/>
              <a:pPr/>
              <a:t>5</a:t>
            </a:fld>
            <a:endParaRPr lang="en-US" altLang="en-US" dirty="0" smtClean="0"/>
          </a:p>
        </p:txBody>
      </p:sp>
    </p:spTree>
    <p:extLst>
      <p:ext uri="{BB962C8B-B14F-4D97-AF65-F5344CB8AC3E}">
        <p14:creationId xmlns:p14="http://schemas.microsoft.com/office/powerpoint/2010/main" val="2517779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 Counselors and Client Facilitators know that they are responsible for compliance only on the requirements marked in blue, however they should be aware of the other requirements to assist leaders to bring sites into compliance with all requirements. Advise that when IRS does a site review the site will receive a “grade” on each of the requirements; </a:t>
            </a:r>
            <a:r>
              <a:rPr lang="en-US" altLang="en-US" dirty="0" err="1" smtClean="0"/>
              <a:t>QSR</a:t>
            </a:r>
            <a:r>
              <a:rPr lang="en-US" altLang="en-US" dirty="0" smtClean="0"/>
              <a:t> requirements are also reviewed when Tax-Aide leaders do an internal site review.</a:t>
            </a:r>
          </a:p>
          <a:p>
            <a:endParaRPr lang="en-US" altLang="en-US" dirty="0" smtClean="0"/>
          </a:p>
          <a:p>
            <a:r>
              <a:rPr lang="en-US" altLang="en-US" dirty="0" smtClean="0"/>
              <a:t>Client Facilitators or “Greeters” are not required to take the new Quality Review Test</a:t>
            </a:r>
            <a:r>
              <a:rPr lang="en-US" altLang="en-US" dirty="0" smtClean="0"/>
              <a:t>. However</a:t>
            </a:r>
            <a:r>
              <a:rPr lang="en-US" altLang="en-US" dirty="0" smtClean="0"/>
              <a:t>, they should be familiar with the Quality Review process and be able to explain the process to a taxpayer.</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75EF0ED-54E2-4D38-9004-7A2EB58C615B}" type="slidenum">
              <a:rPr lang="en-US" altLang="en-US" smtClean="0"/>
              <a:pPr/>
              <a:t>6</a:t>
            </a:fld>
            <a:endParaRPr lang="en-US" altLang="en-US" dirty="0" smtClean="0"/>
          </a:p>
        </p:txBody>
      </p:sp>
    </p:spTree>
    <p:extLst>
      <p:ext uri="{BB962C8B-B14F-4D97-AF65-F5344CB8AC3E}">
        <p14:creationId xmlns:p14="http://schemas.microsoft.com/office/powerpoint/2010/main" val="1402974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B574194-084A-491D-ABEC-91E68A106AB7}" type="slidenum">
              <a:rPr lang="en-US" altLang="en-US" smtClean="0"/>
              <a:pPr/>
              <a:t>7</a:t>
            </a:fld>
            <a:endParaRPr lang="en-US" altLang="en-US" dirty="0" smtClean="0"/>
          </a:p>
        </p:txBody>
      </p:sp>
    </p:spTree>
    <p:extLst>
      <p:ext uri="{BB962C8B-B14F-4D97-AF65-F5344CB8AC3E}">
        <p14:creationId xmlns:p14="http://schemas.microsoft.com/office/powerpoint/2010/main" val="14151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QSR – Quality Site Requirement</a:t>
            </a:r>
          </a:p>
          <a:p>
            <a:r>
              <a:rPr lang="en-US" altLang="en-US" smtClean="0"/>
              <a:t>VSC – Volunteer Standards of Conduct</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F72B7EA-646F-4BA6-BEF9-C3EA8FA210D3}" type="slidenum">
              <a:rPr lang="en-US" altLang="en-US" smtClean="0"/>
              <a:pPr/>
              <a:t>8</a:t>
            </a:fld>
            <a:endParaRPr lang="en-US" altLang="en-US" dirty="0" smtClean="0"/>
          </a:p>
        </p:txBody>
      </p:sp>
    </p:spTree>
    <p:extLst>
      <p:ext uri="{BB962C8B-B14F-4D97-AF65-F5344CB8AC3E}">
        <p14:creationId xmlns:p14="http://schemas.microsoft.com/office/powerpoint/2010/main" val="1365195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Intake form must be completed even for taxpayers who are unlikely to experience any change from year to year, or those who say that nothing has changed. If the taxpayer has difficulty completing the form, the Client Facilitator can assist by reading the questions and/or providing explanation, however a non-certified Client Facilitator can’t provide tax law information.</a:t>
            </a:r>
          </a:p>
          <a:p>
            <a:pPr marL="171450" indent="-171450">
              <a:buFontTx/>
              <a:buChar char="•"/>
            </a:pPr>
            <a:r>
              <a:rPr lang="en-US" altLang="en-US" dirty="0" smtClean="0"/>
              <a:t>Volunteer may not ignore information furnished to, or actually known by, the preparer</a:t>
            </a:r>
          </a:p>
          <a:p>
            <a:pPr marL="171450" indent="-171450">
              <a:buFontTx/>
              <a:buChar char="•"/>
            </a:pPr>
            <a:r>
              <a:rPr lang="en-US" altLang="en-US" dirty="0" smtClean="0"/>
              <a:t>Preparer needs to ask questions if the information furnished appears to be incorrect, inconsistent, or incomplete </a:t>
            </a:r>
          </a:p>
          <a:p>
            <a:pPr marL="171450" indent="-171450">
              <a:buFontTx/>
              <a:buChar char="•"/>
            </a:pPr>
            <a:endParaRPr lang="en-US" altLang="en-US" dirty="0" smtClean="0"/>
          </a:p>
          <a:p>
            <a:pPr marL="171450" indent="-171450">
              <a:buFontTx/>
              <a:buChar char="•"/>
            </a:pPr>
            <a:r>
              <a:rPr lang="en-US" altLang="en-US" dirty="0" smtClean="0"/>
              <a:t>The form documents what happened at the tax site, and assists taxpayers to remember what they told the Counselor. In the event that there is a subsequent disagreement as to what a taxpayer told the Counselor, the intake form serves as the printed record of the conversation for the taxpayer and/or family members.</a:t>
            </a:r>
          </a:p>
          <a:p>
            <a:pPr marL="171450" indent="-171450">
              <a:buFontTx/>
              <a:buChar char="•"/>
            </a:pPr>
            <a:r>
              <a:rPr lang="en-US" altLang="en-US" dirty="0" smtClean="0"/>
              <a:t>When a taxpayer later asserts that their return was done incorrectly by a Counselor, the intake form provides critical information as to the discussion between the Counselor and taxpayer. </a:t>
            </a:r>
          </a:p>
          <a:p>
            <a:pPr marL="171450" indent="-171450">
              <a:buFontTx/>
              <a:buChar char="•"/>
            </a:pPr>
            <a:r>
              <a:rPr lang="en-US" altLang="en-US" dirty="0" smtClean="0"/>
              <a:t>Counselors should document “changed answers” to critical questions on the intake form to indicate that the return was changed due to additional information provided by taxpayer. This also assist the Quality Reviewer to know what questions were asked and what information was provided by the taxpayer. </a:t>
            </a:r>
          </a:p>
          <a:p>
            <a:pPr marL="171450" indent="-171450">
              <a:buFontTx/>
              <a:buChar char="•"/>
            </a:pPr>
            <a:endParaRPr lang="en-US" alt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55B3EE7-77D8-4CDA-9006-BBC4F13D4D50}" type="slidenum">
              <a:rPr lang="en-US" altLang="en-US" smtClean="0"/>
              <a:pPr/>
              <a:t>9</a:t>
            </a:fld>
            <a:endParaRPr lang="en-US" altLang="en-US" dirty="0" smtClean="0"/>
          </a:p>
        </p:txBody>
      </p:sp>
    </p:spTree>
    <p:extLst>
      <p:ext uri="{BB962C8B-B14F-4D97-AF65-F5344CB8AC3E}">
        <p14:creationId xmlns:p14="http://schemas.microsoft.com/office/powerpoint/2010/main" val="1339224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See “Gold Standards for Quality Review” document on OneSupport for full details as to how to conduct a quality review.</a:t>
            </a:r>
          </a:p>
          <a:p>
            <a:endParaRPr lang="en-US" altLang="en-US" dirty="0" smtClean="0"/>
          </a:p>
          <a:p>
            <a:r>
              <a:rPr lang="en-US" altLang="en-US" dirty="0" err="1" smtClean="0"/>
              <a:t>QR</a:t>
            </a:r>
            <a:r>
              <a:rPr lang="en-US" altLang="en-US" dirty="0" smtClean="0"/>
              <a:t> should pay close attention to see that 1) all forms that the taxpayer brings to the site are appropriately entered onto the return and 2) that all information marked on the intake form is correctly documented on return. For example, Interest income could be missed if the taxpayer fails to bring the form but notes on the intake form that they have interest income.</a:t>
            </a:r>
          </a:p>
          <a:p>
            <a:endParaRPr lang="en-US" altLang="en-US" dirty="0" smtClean="0"/>
          </a:p>
          <a:p>
            <a:r>
              <a:rPr lang="en-US" altLang="en-US" dirty="0" smtClean="0"/>
              <a:t>While it is important to maintain an effective flow of taxpayers at a site, it is never appropriate to fail to do a complete Quality Review because it takes too long, or because other taxpayers are getting impatient. Remind waiting taxpayers that when their turn comes that you will be just as thorough in preparing and reviewing their return.</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BEFCE7D-1B9C-4551-9AAD-F96AA91B8EDD}" type="slidenum">
              <a:rPr lang="en-US" altLang="en-US" smtClean="0"/>
              <a:pPr/>
              <a:t>10</a:t>
            </a:fld>
            <a:endParaRPr lang="en-US" altLang="en-US" dirty="0" smtClean="0"/>
          </a:p>
        </p:txBody>
      </p:sp>
    </p:spTree>
    <p:extLst>
      <p:ext uri="{BB962C8B-B14F-4D97-AF65-F5344CB8AC3E}">
        <p14:creationId xmlns:p14="http://schemas.microsoft.com/office/powerpoint/2010/main" val="1256911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LCs, Shift Coordinators and Counselors must, beginning in 2015, successfully pass the new Intake/Interview &amp; Quality Review test.</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AC5490F-670D-4402-963B-448A6C149EB5}" type="slidenum">
              <a:rPr lang="en-US" altLang="en-US" smtClean="0"/>
              <a:pPr/>
              <a:t>11</a:t>
            </a:fld>
            <a:endParaRPr lang="en-US" altLang="en-US" dirty="0" smtClean="0"/>
          </a:p>
        </p:txBody>
      </p:sp>
    </p:spTree>
    <p:extLst>
      <p:ext uri="{BB962C8B-B14F-4D97-AF65-F5344CB8AC3E}">
        <p14:creationId xmlns:p14="http://schemas.microsoft.com/office/powerpoint/2010/main" val="4260027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5" name="Picture 6" descr="Gradient BG_3.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9600" y="1440180"/>
            <a:ext cx="7924800" cy="1752600"/>
          </a:xfrm>
          <a:prstGeom prst="rect">
            <a:avLst/>
          </a:prstGeom>
        </p:spPr>
        <p:txBody>
          <a:bodyPr>
            <a:noAutofit/>
          </a:bodyPr>
          <a:lstStyle>
            <a:lvl1pPr algn="l">
              <a:defRPr sz="5400" b="1" i="0" baseline="0">
                <a:solidFill>
                  <a:schemeClr val="bg1"/>
                </a:solidFill>
                <a:latin typeface="Calibri" panose="020F050202020403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09600" y="3886200"/>
            <a:ext cx="7924800" cy="762000"/>
          </a:xfrm>
          <a:prstGeom prst="rect">
            <a:avLst/>
          </a:prstGeom>
        </p:spPr>
        <p:txBody>
          <a:bodyPr>
            <a:noAutofit/>
          </a:bodyPr>
          <a:lstStyle>
            <a:lvl1pPr marL="0" indent="0" algn="l">
              <a:buNone/>
              <a:defRPr sz="4000" b="0" i="0">
                <a:solidFill>
                  <a:schemeClr val="bg1"/>
                </a:solidFill>
                <a:latin typeface="Calibri" panose="020F050202020403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TextBox 5"/>
          <p:cNvSpPr txBox="1"/>
          <p:nvPr/>
        </p:nvSpPr>
        <p:spPr>
          <a:xfrm>
            <a:off x="5715000" y="5874065"/>
            <a:ext cx="1066800" cy="400110"/>
          </a:xfrm>
          <a:prstGeom prst="rect">
            <a:avLst/>
          </a:prstGeom>
          <a:noFill/>
        </p:spPr>
        <p:txBody>
          <a:bodyPr wrap="square" rtlCol="0">
            <a:spAutoFit/>
          </a:bodyPr>
          <a:lstStyle/>
          <a:p>
            <a:pPr algn="ctr"/>
            <a:r>
              <a:rPr lang="en-US" sz="2000" b="1" kern="0" cap="small" spc="0" baseline="0" dirty="0" smtClean="0">
                <a:solidFill>
                  <a:schemeClr val="bg1"/>
                </a:solidFill>
                <a:latin typeface="+mn-lt"/>
                <a:cs typeface="Aharoni" panose="02010803020104030203" pitchFamily="2" charset="-79"/>
              </a:rPr>
              <a:t>Tax-Aide</a:t>
            </a:r>
            <a:endParaRPr lang="en-US" sz="2000" b="1" kern="0" cap="small" spc="0" baseline="0" dirty="0">
              <a:solidFill>
                <a:schemeClr val="bg1"/>
              </a:solidFill>
              <a:latin typeface="+mn-lt"/>
              <a:cs typeface="Aharoni" panose="02010803020104030203" pitchFamily="2" charset="-79"/>
            </a:endParaRPr>
          </a:p>
        </p:txBody>
      </p:sp>
    </p:spTree>
    <p:extLst>
      <p:ext uri="{BB962C8B-B14F-4D97-AF65-F5344CB8AC3E}">
        <p14:creationId xmlns:p14="http://schemas.microsoft.com/office/powerpoint/2010/main" val="128894493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lvl1pPr>
              <a:defRPr/>
            </a:lvl1pPr>
          </a:lstStyle>
          <a:p>
            <a:pPr>
              <a:defRPr/>
            </a:pPr>
            <a:r>
              <a:rPr lang="en-US" dirty="0" smtClean="0"/>
              <a:t>Tax Year 2015</a:t>
            </a:r>
            <a:endParaRPr lang="en-US" dirty="0"/>
          </a:p>
        </p:txBody>
      </p:sp>
      <p:sp>
        <p:nvSpPr>
          <p:cNvPr id="4" name="Slide Number Placeholder 3"/>
          <p:cNvSpPr>
            <a:spLocks noGrp="1"/>
          </p:cNvSpPr>
          <p:nvPr>
            <p:ph type="sldNum" sz="quarter" idx="11"/>
          </p:nvPr>
        </p:nvSpPr>
        <p:spPr/>
        <p:txBody>
          <a:bodyPr/>
          <a:lstStyle>
            <a:lvl1pPr>
              <a:defRPr>
                <a:solidFill>
                  <a:schemeClr val="accent5"/>
                </a:solidFill>
              </a:defRPr>
            </a:lvl1pPr>
          </a:lstStyle>
          <a:p>
            <a:pPr>
              <a:defRPr/>
            </a:pPr>
            <a:fld id="{9ECFDFF5-547F-4F66-9711-7ABEB806AE7E}" type="slidenum">
              <a:rPr lang="en-US" altLang="en-US" smtClean="0"/>
              <a:pPr>
                <a:defRPr/>
              </a:pPr>
              <a:t>‹#›</a:t>
            </a:fld>
            <a:endParaRPr lang="en-US" altLang="en-US" dirty="0"/>
          </a:p>
        </p:txBody>
      </p:sp>
      <p:sp>
        <p:nvSpPr>
          <p:cNvPr id="5" name="Title Placeholder 3"/>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004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Mod  Two Content">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0925" y="3505200"/>
            <a:ext cx="3292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914400" y="1828800"/>
            <a:ext cx="3657600" cy="1600200"/>
          </a:xfrm>
        </p:spPr>
        <p:txBody>
          <a:bodyPr/>
          <a:lstStyle>
            <a:lvl1pPr marL="53975" indent="0">
              <a:buNone/>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828800"/>
            <a:ext cx="3657600" cy="4285488"/>
          </a:xfrm>
          <a:ln>
            <a:solidFill>
              <a:schemeClr val="accent3">
                <a:lumMod val="75000"/>
              </a:schemeClr>
            </a:solidFill>
          </a:ln>
        </p:spPr>
        <p:txBody>
          <a:bodyPr/>
          <a:lstStyle>
            <a:lvl1pPr marL="342900" indent="-288925">
              <a:buClr>
                <a:schemeClr val="accent3">
                  <a:lumMod val="75000"/>
                </a:schemeClr>
              </a:buClr>
              <a:buFont typeface="Wingdings" panose="05000000000000000000" pitchFamily="2" charset="2"/>
              <a:buChar char="ü"/>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8" name="Content Placeholder 2"/>
          <p:cNvSpPr>
            <a:spLocks noGrp="1"/>
          </p:cNvSpPr>
          <p:nvPr>
            <p:ph sz="half" idx="12"/>
          </p:nvPr>
        </p:nvSpPr>
        <p:spPr>
          <a:xfrm>
            <a:off x="914400" y="3810000"/>
            <a:ext cx="3657600" cy="2286000"/>
          </a:xfrm>
        </p:spPr>
        <p:txBody>
          <a:bodyPr/>
          <a:lstStyle>
            <a:lvl1pPr marL="53975" indent="0">
              <a:buNone/>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7" name="Footer Placeholder 4"/>
          <p:cNvSpPr>
            <a:spLocks noGrp="1"/>
          </p:cNvSpPr>
          <p:nvPr>
            <p:ph type="ftr" sz="quarter" idx="13"/>
          </p:nvPr>
        </p:nvSpPr>
        <p:spPr/>
        <p:txBody>
          <a:bodyPr/>
          <a:lstStyle>
            <a:lvl1pPr>
              <a:defRPr>
                <a:solidFill>
                  <a:prstClr val="white">
                    <a:lumMod val="95000"/>
                  </a:prstClr>
                </a:solidFill>
              </a:defRPr>
            </a:lvl1pPr>
          </a:lstStyle>
          <a:p>
            <a:pPr>
              <a:defRPr/>
            </a:pPr>
            <a:r>
              <a:rPr lang="en-US" dirty="0" smtClean="0"/>
              <a:t>Tax Year 2015</a:t>
            </a:r>
            <a:endParaRPr lang="en-US" dirty="0"/>
          </a:p>
        </p:txBody>
      </p:sp>
      <p:sp>
        <p:nvSpPr>
          <p:cNvPr id="9" name="Slide Number Placeholder 5"/>
          <p:cNvSpPr>
            <a:spLocks noGrp="1"/>
          </p:cNvSpPr>
          <p:nvPr>
            <p:ph type="sldNum" sz="quarter" idx="14"/>
          </p:nvPr>
        </p:nvSpPr>
        <p:spPr/>
        <p:txBody>
          <a:bodyPr/>
          <a:lstStyle>
            <a:lvl1pPr>
              <a:defRPr>
                <a:solidFill>
                  <a:srgbClr val="474B78"/>
                </a:solidFill>
              </a:defRPr>
            </a:lvl1pPr>
          </a:lstStyle>
          <a:p>
            <a:pPr>
              <a:defRPr/>
            </a:pPr>
            <a:fld id="{18512816-7735-4804-B95E-25A601207D2C}" type="slidenum">
              <a:rPr lang="en-US" altLang="en-US" smtClean="0"/>
              <a:pPr>
                <a:defRPr/>
              </a:pPr>
              <a:t>‹#›</a:t>
            </a:fld>
            <a:endParaRPr lang="en-US" altLang="en-US" dirty="0"/>
          </a:p>
        </p:txBody>
      </p:sp>
    </p:spTree>
    <p:extLst>
      <p:ext uri="{BB962C8B-B14F-4D97-AF65-F5344CB8AC3E}">
        <p14:creationId xmlns:p14="http://schemas.microsoft.com/office/powerpoint/2010/main" val="293180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pPr>
              <a:defRPr/>
            </a:pPr>
            <a:fld id="{8596A7E3-79F7-4F32-B59E-855CF2F31DEC}" type="slidenum">
              <a:rPr lang="en-US" altLang="en-US" smtClean="0"/>
              <a:pPr>
                <a:defRPr/>
              </a:pPr>
              <a:t>‹#›</a:t>
            </a:fld>
            <a:endParaRPr lang="en-US" altLang="en-US" dirty="0"/>
          </a:p>
        </p:txBody>
      </p:sp>
      <p:sp>
        <p:nvSpPr>
          <p:cNvPr id="10" name="Title Placeholder 3"/>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lvl1pPr>
              <a:defRPr b="1"/>
            </a:lvl1pPr>
          </a:lstStyle>
          <a:p>
            <a:r>
              <a:rPr lang="en-US" dirty="0" smtClean="0"/>
              <a:t>Click to edit Master title style</a:t>
            </a:r>
            <a:endParaRPr lang="en-US" dirty="0"/>
          </a:p>
        </p:txBody>
      </p:sp>
      <p:sp>
        <p:nvSpPr>
          <p:cNvPr id="13" name="Content Placeholder 12"/>
          <p:cNvSpPr>
            <a:spLocks noGrp="1"/>
          </p:cNvSpPr>
          <p:nvPr>
            <p:ph sz="quarter" idx="12"/>
          </p:nvPr>
        </p:nvSpPr>
        <p:spPr>
          <a:xfrm>
            <a:off x="609600" y="1676400"/>
            <a:ext cx="7924800" cy="4267200"/>
          </a:xfrm>
        </p:spPr>
        <p:txBody>
          <a:bodyPr/>
          <a:lstStyle>
            <a:lvl1pPr marL="342900" indent="-342900">
              <a:spcBef>
                <a:spcPts val="2400"/>
              </a:spcBef>
              <a:buSzPct val="115000"/>
              <a:buFont typeface="Calibri" panose="020F0502020204030204" pitchFamily="34" charset="0"/>
              <a:buChar cha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Footer Placeholder 1"/>
          <p:cNvSpPr>
            <a:spLocks noGrp="1"/>
          </p:cNvSpPr>
          <p:nvPr>
            <p:ph type="ftr" sz="quarter" idx="13"/>
          </p:nvPr>
        </p:nvSpPr>
        <p:spPr/>
        <p:txBody>
          <a:bodyPr/>
          <a:lstStyle>
            <a:lvl1pPr>
              <a:defRPr/>
            </a:lvl1pPr>
          </a:lstStyle>
          <a:p>
            <a:pPr>
              <a:defRPr/>
            </a:pPr>
            <a:r>
              <a:rPr lang="en-US" dirty="0" smtClean="0"/>
              <a:t>Tax Year 2015</a:t>
            </a:r>
            <a:endParaRPr lang="en-US" dirty="0"/>
          </a:p>
        </p:txBody>
      </p:sp>
    </p:spTree>
    <p:extLst>
      <p:ext uri="{BB962C8B-B14F-4D97-AF65-F5344CB8AC3E}">
        <p14:creationId xmlns:p14="http://schemas.microsoft.com/office/powerpoint/2010/main" val="33831710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lvl1pPr>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pPr>
              <a:defRPr/>
            </a:pPr>
            <a:fld id="{33EA6235-BD6F-408C-9456-1BD52CF984B1}" type="slidenum">
              <a:rPr lang="en-US" altLang="en-US" smtClean="0"/>
              <a:pPr>
                <a:defRPr/>
              </a:pPr>
              <a:t>‹#›</a:t>
            </a:fld>
            <a:endParaRPr lang="en-US" altLang="en-US" dirty="0"/>
          </a:p>
        </p:txBody>
      </p:sp>
      <p:sp>
        <p:nvSpPr>
          <p:cNvPr id="6" name="Content Placeholder 5"/>
          <p:cNvSpPr>
            <a:spLocks noGrp="1"/>
          </p:cNvSpPr>
          <p:nvPr>
            <p:ph sz="quarter" idx="12"/>
          </p:nvPr>
        </p:nvSpPr>
        <p:spPr>
          <a:xfrm>
            <a:off x="609600" y="1676400"/>
            <a:ext cx="3840480" cy="4289425"/>
          </a:xfrm>
        </p:spPr>
        <p:txBody>
          <a:bodyPr>
            <a:normAutofit/>
          </a:bodyPr>
          <a:lstStyle>
            <a:lvl1pPr marL="228600" indent="-228600">
              <a:defRPr sz="2800"/>
            </a:lvl1pPr>
            <a:lvl2pPr marL="571500" indent="-228600">
              <a:defRPr sz="2400"/>
            </a:lvl2pPr>
            <a:lvl3pPr marL="914400" indent="-228600">
              <a:buSzPct val="70000"/>
              <a:buFont typeface="Calibri" panose="020F0502020204030204" pitchFamily="34" charset="0"/>
              <a:buChar char="●"/>
              <a:defRPr sz="2000"/>
            </a:lvl3pPr>
            <a:lvl4pPr marL="1257300" indent="-228600">
              <a:buFont typeface="Wingdings" panose="05000000000000000000" pitchFamily="2" charset="2"/>
              <a:buChar cha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Footer Placeholder 4"/>
          <p:cNvSpPr>
            <a:spLocks noGrp="1"/>
          </p:cNvSpPr>
          <p:nvPr>
            <p:ph type="ftr" sz="quarter" idx="14"/>
          </p:nvPr>
        </p:nvSpPr>
        <p:spPr/>
        <p:txBody>
          <a:bodyPr/>
          <a:lstStyle>
            <a:lvl1pPr>
              <a:defRPr/>
            </a:lvl1pPr>
          </a:lstStyle>
          <a:p>
            <a:pPr>
              <a:defRPr/>
            </a:pPr>
            <a:r>
              <a:rPr lang="en-US" dirty="0" smtClean="0"/>
              <a:t>Tax Year 2015</a:t>
            </a:r>
            <a:endParaRPr lang="en-US" dirty="0"/>
          </a:p>
        </p:txBody>
      </p:sp>
      <p:sp>
        <p:nvSpPr>
          <p:cNvPr id="9" name="Content Placeholder 5"/>
          <p:cNvSpPr>
            <a:spLocks noGrp="1"/>
          </p:cNvSpPr>
          <p:nvPr>
            <p:ph sz="quarter" idx="15"/>
          </p:nvPr>
        </p:nvSpPr>
        <p:spPr>
          <a:xfrm>
            <a:off x="4693920" y="1676400"/>
            <a:ext cx="3840480" cy="4289425"/>
          </a:xfrm>
        </p:spPr>
        <p:txBody>
          <a:bodyPr>
            <a:normAutofit/>
          </a:bodyPr>
          <a:lstStyle>
            <a:lvl1pPr marL="228600" indent="-228600">
              <a:defRPr sz="2800"/>
            </a:lvl1pPr>
            <a:lvl2pPr marL="571500" indent="-228600">
              <a:defRPr sz="2400"/>
            </a:lvl2pPr>
            <a:lvl3pPr marL="914400" indent="-228600">
              <a:buSzPct val="70000"/>
              <a:buFont typeface="Calibri" panose="020F0502020204030204" pitchFamily="34" charset="0"/>
              <a:buChar char="●"/>
              <a:defRPr sz="2000"/>
            </a:lvl3pPr>
            <a:lvl4pPr marL="1257300" indent="-228600">
              <a:buFont typeface="Wingdings" panose="05000000000000000000" pitchFamily="2" charset="2"/>
              <a:buChar cha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2391614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ti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pPr>
              <a:defRPr/>
            </a:pPr>
            <a:fld id="{21892921-3A35-43FD-BCF3-448EA8EDE665}" type="slidenum">
              <a:rPr lang="en-US" altLang="en-US" smtClean="0"/>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Tax Year 2015</a:t>
            </a:r>
            <a:endParaRPr lang="en-US" dirty="0"/>
          </a:p>
        </p:txBody>
      </p:sp>
    </p:spTree>
    <p:extLst>
      <p:ext uri="{BB962C8B-B14F-4D97-AF65-F5344CB8AC3E}">
        <p14:creationId xmlns:p14="http://schemas.microsoft.com/office/powerpoint/2010/main" val="90797563"/>
      </p:ext>
    </p:extLst>
  </p:cSld>
  <p:clrMapOvr>
    <a:masterClrMapping/>
  </p:clrMapOvr>
  <p:timing>
    <p:tnLst>
      <p:par>
        <p:cTn id="1" dur="indefinite" restart="never" nodeType="tmRoot"/>
      </p:par>
    </p:tnLst>
  </p:timing>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pPr>
              <a:defRPr/>
            </a:pPr>
            <a:fld id="{2B2B8E3D-D35D-4E68-BC65-AD5E770E10B3}" type="slidenum">
              <a:rPr lang="en-US" altLang="en-US" smtClean="0"/>
              <a:pPr>
                <a:defRPr/>
              </a:pPr>
              <a:t>‹#›</a:t>
            </a:fld>
            <a:endParaRPr lang="en-US" altLang="en-US" dirty="0"/>
          </a:p>
        </p:txBody>
      </p:sp>
      <p:sp>
        <p:nvSpPr>
          <p:cNvPr id="2" name="Footer Placeholder 1"/>
          <p:cNvSpPr>
            <a:spLocks noGrp="1"/>
          </p:cNvSpPr>
          <p:nvPr>
            <p:ph type="ftr" sz="quarter" idx="11"/>
          </p:nvPr>
        </p:nvSpPr>
        <p:spPr/>
        <p:txBody>
          <a:bodyPr/>
          <a:lstStyle>
            <a:lvl1pPr>
              <a:defRPr/>
            </a:lvl1pPr>
          </a:lstStyle>
          <a:p>
            <a:pPr>
              <a:defRPr/>
            </a:pPr>
            <a:r>
              <a:rPr lang="en-US" dirty="0" smtClean="0"/>
              <a:t>Tax Year 2015</a:t>
            </a:r>
            <a:endParaRPr lang="en-US" dirty="0"/>
          </a:p>
        </p:txBody>
      </p:sp>
    </p:spTree>
    <p:extLst>
      <p:ext uri="{BB962C8B-B14F-4D97-AF65-F5344CB8AC3E}">
        <p14:creationId xmlns:p14="http://schemas.microsoft.com/office/powerpoint/2010/main" val="886659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676718"/>
            <a:ext cx="3840480" cy="639762"/>
          </a:xfrm>
        </p:spPr>
        <p:txBody>
          <a:bodyPr anchor="ctr">
            <a:noAutofit/>
          </a:bodyPr>
          <a:lstStyle>
            <a:lvl1pPr marL="0" indent="0" algn="l">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327592"/>
            <a:ext cx="3840480" cy="3649345"/>
          </a:xfrm>
        </p:spPr>
        <p:txBody>
          <a:bodyPr/>
          <a:lstStyle>
            <a:lvl1pPr marL="228600" indent="-228600">
              <a:defRPr sz="2400"/>
            </a:lvl1pPr>
            <a:lvl2pPr marL="571500" indent="-228600">
              <a:tabLst/>
              <a:defRPr sz="2000"/>
            </a:lvl2pPr>
            <a:lvl3pPr marL="914400" indent="-228600">
              <a:buClrTx/>
              <a:buSzPct val="70000"/>
              <a:buFont typeface="Calibri" panose="020F0502020204030204"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86300" y="1676718"/>
            <a:ext cx="3840480" cy="639762"/>
          </a:xfrm>
        </p:spPr>
        <p:txBody>
          <a:bodyPr vert="horz" lIns="91440" tIns="45720" rIns="91440" bIns="45720" rtlCol="0" anchor="ctr">
            <a:noAutofit/>
          </a:bodyPr>
          <a:lstStyle>
            <a:lvl1pPr>
              <a:defRPr lang="en-US" sz="2400" b="1" smtClean="0">
                <a:solidFill>
                  <a:schemeClr val="tx2"/>
                </a:solidFill>
              </a:defRPr>
            </a:lvl1pPr>
          </a:lstStyle>
          <a:p>
            <a:pPr marL="0" lvl="0" indent="0">
              <a:buNone/>
            </a:pPr>
            <a:r>
              <a:rPr lang="en-US" dirty="0" smtClean="0"/>
              <a:t>Click to edit Master text styles</a:t>
            </a:r>
          </a:p>
        </p:txBody>
      </p:sp>
      <p:sp>
        <p:nvSpPr>
          <p:cNvPr id="7" name="Footer Placeholder 6"/>
          <p:cNvSpPr>
            <a:spLocks noGrp="1"/>
          </p:cNvSpPr>
          <p:nvPr>
            <p:ph type="ftr" sz="quarter" idx="10"/>
          </p:nvPr>
        </p:nvSpPr>
        <p:spPr/>
        <p:txBody>
          <a:bodyPr/>
          <a:lstStyle>
            <a:lvl1pPr>
              <a:defRPr/>
            </a:lvl1pPr>
          </a:lstStyle>
          <a:p>
            <a:pPr>
              <a:defRPr/>
            </a:pPr>
            <a:r>
              <a:rPr lang="en-US" dirty="0" smtClean="0"/>
              <a:t>Tax Year 2015</a:t>
            </a:r>
            <a:endParaRPr lang="en-US" dirty="0"/>
          </a:p>
        </p:txBody>
      </p:sp>
      <p:sp>
        <p:nvSpPr>
          <p:cNvPr id="9" name="Content Placeholder 3"/>
          <p:cNvSpPr>
            <a:spLocks noGrp="1"/>
          </p:cNvSpPr>
          <p:nvPr>
            <p:ph sz="half" idx="12"/>
          </p:nvPr>
        </p:nvSpPr>
        <p:spPr>
          <a:xfrm>
            <a:off x="4686300" y="2316480"/>
            <a:ext cx="3840480" cy="3649345"/>
          </a:xfrm>
        </p:spPr>
        <p:txBody>
          <a:bodyPr/>
          <a:lstStyle>
            <a:lvl1pPr marL="228600" indent="-228600">
              <a:defRPr sz="2400"/>
            </a:lvl1pPr>
            <a:lvl2pPr marL="571500" indent="-228600">
              <a:tabLst/>
              <a:defRPr sz="2000"/>
            </a:lvl2pPr>
            <a:lvl3pPr marL="914400" indent="-228600">
              <a:buClrTx/>
              <a:buSzPct val="70000"/>
              <a:buFont typeface="Calibri" panose="020F0502020204030204"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Slide Number Placeholder 10"/>
          <p:cNvSpPr>
            <a:spLocks noGrp="1"/>
          </p:cNvSpPr>
          <p:nvPr>
            <p:ph type="sldNum" sz="quarter" idx="13"/>
          </p:nvPr>
        </p:nvSpPr>
        <p:spPr/>
        <p:txBody>
          <a:bodyPr/>
          <a:lstStyle>
            <a:lvl1pPr>
              <a:defRPr/>
            </a:lvl1pPr>
          </a:lstStyle>
          <a:p>
            <a:pPr>
              <a:defRPr/>
            </a:pPr>
            <a:fld id="{535F3118-928B-4002-96F8-8BE81CB108EF}" type="slidenum">
              <a:rPr lang="en-US" altLang="en-US" smtClean="0"/>
              <a:pPr>
                <a:defRPr/>
              </a:pPr>
              <a:t>‹#›</a:t>
            </a:fld>
            <a:endParaRPr lang="en-US" altLang="en-US" dirty="0"/>
          </a:p>
        </p:txBody>
      </p:sp>
    </p:spTree>
    <p:extLst>
      <p:ext uri="{BB962C8B-B14F-4D97-AF65-F5344CB8AC3E}">
        <p14:creationId xmlns:p14="http://schemas.microsoft.com/office/powerpoint/2010/main" val="284537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609600" y="1675738"/>
            <a:ext cx="7924800" cy="1981200"/>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11" name="Picture Placeholder 10"/>
          <p:cNvSpPr>
            <a:spLocks noGrp="1"/>
          </p:cNvSpPr>
          <p:nvPr>
            <p:ph type="pic" sz="quarter" idx="12"/>
          </p:nvPr>
        </p:nvSpPr>
        <p:spPr>
          <a:xfrm>
            <a:off x="609600" y="3893820"/>
            <a:ext cx="7924800" cy="2057400"/>
          </a:xfrm>
        </p:spPr>
        <p:txBody>
          <a:bodyPr/>
          <a:lstStyle>
            <a:lvl1pPr marL="0" indent="0">
              <a:buNone/>
              <a:defRPr/>
            </a:lvl1pPr>
          </a:lstStyle>
          <a:p>
            <a:pPr lvl="0"/>
            <a:r>
              <a:rPr lang="en-US" noProof="0" dirty="0" smtClean="0"/>
              <a:t>Click icon to add picture</a:t>
            </a:r>
            <a:endParaRPr lang="en-US" noProof="0" dirty="0"/>
          </a:p>
        </p:txBody>
      </p:sp>
      <p:sp>
        <p:nvSpPr>
          <p:cNvPr id="3" name="Footer Placeholder 2"/>
          <p:cNvSpPr>
            <a:spLocks noGrp="1"/>
          </p:cNvSpPr>
          <p:nvPr>
            <p:ph type="ftr" sz="quarter" idx="13"/>
          </p:nvPr>
        </p:nvSpPr>
        <p:spPr/>
        <p:txBody>
          <a:bodyPr/>
          <a:lstStyle>
            <a:lvl1pPr>
              <a:defRPr/>
            </a:lvl1pPr>
          </a:lstStyle>
          <a:p>
            <a:pPr>
              <a:defRPr/>
            </a:pPr>
            <a:r>
              <a:rPr lang="en-US" dirty="0" smtClean="0"/>
              <a:t>Tax Year 2015</a:t>
            </a:r>
            <a:endParaRPr lang="en-US" dirty="0"/>
          </a:p>
        </p:txBody>
      </p:sp>
      <p:sp>
        <p:nvSpPr>
          <p:cNvPr id="5" name="Title 4"/>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Slide Number Placeholder 5"/>
          <p:cNvSpPr>
            <a:spLocks noGrp="1"/>
          </p:cNvSpPr>
          <p:nvPr>
            <p:ph type="sldNum" sz="quarter" idx="14"/>
          </p:nvPr>
        </p:nvSpPr>
        <p:spPr/>
        <p:txBody>
          <a:bodyPr/>
          <a:lstStyle>
            <a:lvl1pPr>
              <a:defRPr/>
            </a:lvl1pPr>
          </a:lstStyle>
          <a:p>
            <a:pPr>
              <a:defRPr/>
            </a:pPr>
            <a:fld id="{B1B232DD-E4FF-404D-8F8C-1173083DF7EF}" type="slidenum">
              <a:rPr lang="en-US" altLang="en-US" smtClean="0"/>
              <a:pPr>
                <a:defRPr/>
              </a:pPr>
              <a:t>‹#›</a:t>
            </a:fld>
            <a:endParaRPr lang="en-US" altLang="en-US" dirty="0"/>
          </a:p>
        </p:txBody>
      </p:sp>
    </p:spTree>
    <p:extLst>
      <p:ext uri="{BB962C8B-B14F-4D97-AF65-F5344CB8AC3E}">
        <p14:creationId xmlns:p14="http://schemas.microsoft.com/office/powerpoint/2010/main" val="2184573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609600" y="3984625"/>
            <a:ext cx="7924800" cy="1981200"/>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3" name="Footer Placeholder 2"/>
          <p:cNvSpPr>
            <a:spLocks noGrp="1"/>
          </p:cNvSpPr>
          <p:nvPr>
            <p:ph type="ftr" sz="quarter" idx="13"/>
          </p:nvPr>
        </p:nvSpPr>
        <p:spPr/>
        <p:txBody>
          <a:bodyPr/>
          <a:lstStyle>
            <a:lvl1pPr>
              <a:defRPr/>
            </a:lvl1pPr>
          </a:lstStyle>
          <a:p>
            <a:pPr>
              <a:defRPr/>
            </a:pPr>
            <a:r>
              <a:rPr lang="en-US" dirty="0" smtClean="0"/>
              <a:t>Tax Year 2015</a:t>
            </a:r>
            <a:endParaRPr lang="en-US" dirty="0"/>
          </a:p>
        </p:txBody>
      </p:sp>
      <p:sp>
        <p:nvSpPr>
          <p:cNvPr id="5" name="Slide Number Placeholder 4"/>
          <p:cNvSpPr>
            <a:spLocks noGrp="1"/>
          </p:cNvSpPr>
          <p:nvPr>
            <p:ph type="sldNum" sz="quarter" idx="14"/>
          </p:nvPr>
        </p:nvSpPr>
        <p:spPr/>
        <p:txBody>
          <a:bodyPr/>
          <a:lstStyle>
            <a:lvl1pPr>
              <a:defRPr/>
            </a:lvl1pPr>
          </a:lstStyle>
          <a:p>
            <a:pPr>
              <a:defRPr/>
            </a:pPr>
            <a:fld id="{21892921-3A35-43FD-BCF3-448EA8EDE665}" type="slidenum">
              <a:rPr lang="en-US" altLang="en-US" smtClean="0"/>
              <a:pPr>
                <a:defRPr/>
              </a:pPr>
              <a:t>‹#›</a:t>
            </a:fld>
            <a:endParaRPr lang="en-US" altLang="en-US" dirty="0"/>
          </a:p>
        </p:txBody>
      </p:sp>
      <p:sp>
        <p:nvSpPr>
          <p:cNvPr id="6" name="Title 5"/>
          <p:cNvSpPr>
            <a:spLocks noGrp="1"/>
          </p:cNvSpPr>
          <p:nvPr>
            <p:ph type="title"/>
          </p:nvPr>
        </p:nvSpPr>
        <p:spPr/>
        <p:txBody>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74151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838200"/>
            <a:ext cx="7315200" cy="2593975"/>
          </a:xfrm>
        </p:spPr>
        <p:txBody>
          <a:bodyPr anchor="ctr" anchorCtr="0"/>
          <a:lstStyle>
            <a:lvl1pPr>
              <a:defRPr sz="6000">
                <a:ln>
                  <a:noFill/>
                </a:ln>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4038600"/>
            <a:ext cx="6233160" cy="1066800"/>
          </a:xfrm>
        </p:spPr>
        <p:txBody>
          <a:bodyPr anchor="t">
            <a:noAutofit/>
          </a:bodyPr>
          <a:lstStyle>
            <a:lvl1pPr marL="0" indent="0" algn="l">
              <a:buNone/>
              <a:defRPr sz="4400">
                <a:solidFill>
                  <a:schemeClr val="accent4">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Footer Placeholder 3"/>
          <p:cNvSpPr>
            <a:spLocks noGrp="1"/>
          </p:cNvSpPr>
          <p:nvPr>
            <p:ph type="ftr" sz="quarter" idx="10"/>
          </p:nvPr>
        </p:nvSpPr>
        <p:spPr/>
        <p:txBody>
          <a:bodyPr/>
          <a:lstStyle>
            <a:lvl1pPr>
              <a:defRPr>
                <a:solidFill>
                  <a:schemeClr val="accent5"/>
                </a:solidFill>
              </a:defRPr>
            </a:lvl1pPr>
          </a:lstStyle>
          <a:p>
            <a:pPr>
              <a:defRPr/>
            </a:pPr>
            <a:r>
              <a:rPr lang="en-US" dirty="0" smtClean="0"/>
              <a:t>Tax Year 2015</a:t>
            </a:r>
            <a:endParaRPr lang="en-US" dirty="0"/>
          </a:p>
        </p:txBody>
      </p:sp>
      <p:sp>
        <p:nvSpPr>
          <p:cNvPr id="5" name="Slide Number Placeholder 4"/>
          <p:cNvSpPr>
            <a:spLocks noGrp="1"/>
          </p:cNvSpPr>
          <p:nvPr>
            <p:ph type="sldNum" sz="quarter" idx="11"/>
          </p:nvPr>
        </p:nvSpPr>
        <p:spPr/>
        <p:txBody>
          <a:bodyPr/>
          <a:lstStyle>
            <a:lvl1pPr>
              <a:defRPr>
                <a:solidFill>
                  <a:schemeClr val="accent5"/>
                </a:solidFill>
              </a:defRPr>
            </a:lvl1pPr>
          </a:lstStyle>
          <a:p>
            <a:pPr>
              <a:defRPr/>
            </a:pPr>
            <a:fld id="{4B558552-EFE3-4990-9ACA-0297EAE3A56B}" type="slidenum">
              <a:rPr lang="en-US" altLang="en-US" smtClean="0"/>
              <a:pPr>
                <a:defRPr/>
              </a:pPr>
              <a:t>‹#›</a:t>
            </a:fld>
            <a:endParaRPr lang="en-US" altLang="en-US" dirty="0"/>
          </a:p>
        </p:txBody>
      </p:sp>
    </p:spTree>
    <p:extLst>
      <p:ext uri="{BB962C8B-B14F-4D97-AF65-F5344CB8AC3E}">
        <p14:creationId xmlns:p14="http://schemas.microsoft.com/office/powerpoint/2010/main" val="193228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AARPF_wave_logo.png"/>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bwMode="auto">
          <a:xfrm>
            <a:off x="4572087" y="5676965"/>
            <a:ext cx="4571913" cy="118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52400" y="6314541"/>
            <a:ext cx="304800" cy="365125"/>
          </a:xfrm>
          <a:prstGeom prst="rect">
            <a:avLst/>
          </a:prstGeom>
        </p:spPr>
        <p:txBody>
          <a:bodyPr vert="horz" lIns="0" tIns="45720" rIns="0" bIns="45720" rtlCol="0" anchor="ctr"/>
          <a:lstStyle>
            <a:lvl1pPr algn="ctr">
              <a:defRPr sz="1200">
                <a:solidFill>
                  <a:schemeClr val="accent2">
                    <a:lumMod val="50000"/>
                  </a:schemeClr>
                </a:solidFill>
              </a:defRPr>
            </a:lvl1pPr>
          </a:lstStyle>
          <a:p>
            <a:pPr>
              <a:defRPr/>
            </a:pPr>
            <a:fld id="{21892921-3A35-43FD-BCF3-448EA8EDE665}" type="slidenum">
              <a:rPr lang="en-US" altLang="en-US" smtClean="0"/>
              <a:pPr>
                <a:defRPr/>
              </a:pPr>
              <a:t>‹#›</a:t>
            </a:fld>
            <a:endParaRPr lang="en-US" altLang="en-US" dirty="0"/>
          </a:p>
        </p:txBody>
      </p:sp>
      <p:sp>
        <p:nvSpPr>
          <p:cNvPr id="4" name="Title Placeholder 3"/>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Text Placeholder 6"/>
          <p:cNvSpPr>
            <a:spLocks noGrp="1"/>
          </p:cNvSpPr>
          <p:nvPr>
            <p:ph type="body" idx="1"/>
          </p:nvPr>
        </p:nvSpPr>
        <p:spPr>
          <a:xfrm>
            <a:off x="609687" y="1676400"/>
            <a:ext cx="7924713" cy="42894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609600" y="6314541"/>
            <a:ext cx="2895600" cy="365125"/>
          </a:xfrm>
          <a:prstGeom prst="rect">
            <a:avLst/>
          </a:prstGeom>
        </p:spPr>
        <p:txBody>
          <a:bodyPr vert="horz" lIns="91440" tIns="45720" rIns="91440" bIns="45720" rtlCol="0" anchor="ctr"/>
          <a:lstStyle>
            <a:lvl1pPr algn="l">
              <a:defRPr sz="1200">
                <a:solidFill>
                  <a:schemeClr val="accent2">
                    <a:lumMod val="50000"/>
                  </a:schemeClr>
                </a:solidFill>
              </a:defRPr>
            </a:lvl1pPr>
          </a:lstStyle>
          <a:p>
            <a:pPr>
              <a:defRPr/>
            </a:pPr>
            <a:r>
              <a:rPr lang="en-US" dirty="0" smtClean="0"/>
              <a:t>Tax Year 2015</a:t>
            </a:r>
            <a:endParaRPr lang="en-US" dirty="0"/>
          </a:p>
        </p:txBody>
      </p:sp>
      <p:sp>
        <p:nvSpPr>
          <p:cNvPr id="8" name="TextBox 7"/>
          <p:cNvSpPr txBox="1"/>
          <p:nvPr/>
        </p:nvSpPr>
        <p:spPr>
          <a:xfrm>
            <a:off x="7312827" y="6337586"/>
            <a:ext cx="785853" cy="261610"/>
          </a:xfrm>
          <a:prstGeom prst="rect">
            <a:avLst/>
          </a:prstGeom>
          <a:noFill/>
        </p:spPr>
        <p:txBody>
          <a:bodyPr wrap="square" rtlCol="0">
            <a:spAutoFit/>
          </a:bodyPr>
          <a:lstStyle/>
          <a:p>
            <a:pPr algn="ctr"/>
            <a:r>
              <a:rPr lang="en-US" sz="1100" b="1" kern="0" cap="small" spc="0" baseline="0" dirty="0" smtClean="0">
                <a:solidFill>
                  <a:srgbClr val="EE2E24"/>
                </a:solidFill>
                <a:latin typeface="+mn-lt"/>
                <a:cs typeface="Arial" panose="020B0604020202020204" pitchFamily="34" charset="0"/>
              </a:rPr>
              <a:t>Tax-Aide</a:t>
            </a:r>
            <a:endParaRPr lang="en-US" sz="1100" b="1" kern="0" cap="small" spc="0" baseline="0" dirty="0">
              <a:solidFill>
                <a:srgbClr val="EE2E24"/>
              </a:solidFill>
              <a:latin typeface="+mn-lt"/>
              <a:cs typeface="Arial" panose="020B0604020202020204" pitchFamily="34" charset="0"/>
            </a:endParaRPr>
          </a:p>
        </p:txBody>
      </p:sp>
    </p:spTree>
    <p:extLst>
      <p:ext uri="{BB962C8B-B14F-4D97-AF65-F5344CB8AC3E}">
        <p14:creationId xmlns:p14="http://schemas.microsoft.com/office/powerpoint/2010/main" val="2340196630"/>
      </p:ext>
    </p:extLst>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 id="2147484229" r:id="rId11"/>
  </p:sldLayoutIdLst>
  <p:timing>
    <p:tnLst>
      <p:par>
        <p:cTn id="1" dur="indefinite" restart="never" nodeType="tmRoot"/>
      </p:par>
    </p:tnLst>
  </p:timing>
  <p:hf hdr="0" dt="0"/>
  <p:txStyles>
    <p:titleStyle>
      <a:lvl1pPr algn="l" rtl="0" eaLnBrk="1" fontAlgn="base" hangingPunct="1">
        <a:spcBef>
          <a:spcPct val="0"/>
        </a:spcBef>
        <a:spcAft>
          <a:spcPct val="0"/>
        </a:spcAft>
        <a:defRPr sz="4000" b="1" kern="1200">
          <a:solidFill>
            <a:srgbClr val="C00000"/>
          </a:solidFill>
          <a:latin typeface="Calibri" panose="020F0502020204030204" pitchFamily="34" charset="0"/>
          <a:ea typeface="+mj-ea"/>
          <a:cs typeface="Arial" panose="020B0604020202020204" pitchFamily="34" charset="0"/>
        </a:defRPr>
      </a:lvl1pPr>
      <a:lvl2pPr algn="l" rtl="0" eaLnBrk="1" fontAlgn="base" hangingPunct="1">
        <a:spcBef>
          <a:spcPct val="0"/>
        </a:spcBef>
        <a:spcAft>
          <a:spcPct val="0"/>
        </a:spcAft>
        <a:defRPr sz="4000" b="1">
          <a:solidFill>
            <a:schemeClr val="tx1"/>
          </a:solidFill>
          <a:latin typeface="Arial" charset="0"/>
          <a:cs typeface="Arial" charset="0"/>
        </a:defRPr>
      </a:lvl2pPr>
      <a:lvl3pPr algn="l" rtl="0" eaLnBrk="1" fontAlgn="base" hangingPunct="1">
        <a:spcBef>
          <a:spcPct val="0"/>
        </a:spcBef>
        <a:spcAft>
          <a:spcPct val="0"/>
        </a:spcAft>
        <a:defRPr sz="4000" b="1">
          <a:solidFill>
            <a:schemeClr val="tx1"/>
          </a:solidFill>
          <a:latin typeface="Arial" charset="0"/>
          <a:cs typeface="Arial" charset="0"/>
        </a:defRPr>
      </a:lvl3pPr>
      <a:lvl4pPr algn="l" rtl="0" eaLnBrk="1" fontAlgn="base" hangingPunct="1">
        <a:spcBef>
          <a:spcPct val="0"/>
        </a:spcBef>
        <a:spcAft>
          <a:spcPct val="0"/>
        </a:spcAft>
        <a:defRPr sz="4000" b="1">
          <a:solidFill>
            <a:schemeClr val="tx1"/>
          </a:solidFill>
          <a:latin typeface="Arial" charset="0"/>
          <a:cs typeface="Arial" charset="0"/>
        </a:defRPr>
      </a:lvl4pPr>
      <a:lvl5pPr algn="l" rtl="0" eaLnBrk="1" fontAlgn="base" hangingPunct="1">
        <a:spcBef>
          <a:spcPct val="0"/>
        </a:spcBef>
        <a:spcAft>
          <a:spcPct val="0"/>
        </a:spcAft>
        <a:defRPr sz="4000" b="1">
          <a:solidFill>
            <a:schemeClr val="tx1"/>
          </a:solidFill>
          <a:latin typeface="Arial" charset="0"/>
          <a:cs typeface="Arial" charset="0"/>
        </a:defRPr>
      </a:lvl5pPr>
      <a:lvl6pPr marL="457200" algn="l" rtl="0" eaLnBrk="1" fontAlgn="base" hangingPunct="1">
        <a:spcBef>
          <a:spcPct val="0"/>
        </a:spcBef>
        <a:spcAft>
          <a:spcPct val="0"/>
        </a:spcAft>
        <a:defRPr sz="4000" b="1">
          <a:solidFill>
            <a:schemeClr val="tx1"/>
          </a:solidFill>
          <a:latin typeface="Arial" charset="0"/>
          <a:cs typeface="Arial" charset="0"/>
        </a:defRPr>
      </a:lvl6pPr>
      <a:lvl7pPr marL="914400" algn="l" rtl="0" eaLnBrk="1" fontAlgn="base" hangingPunct="1">
        <a:spcBef>
          <a:spcPct val="0"/>
        </a:spcBef>
        <a:spcAft>
          <a:spcPct val="0"/>
        </a:spcAft>
        <a:defRPr sz="4000" b="1">
          <a:solidFill>
            <a:schemeClr val="tx1"/>
          </a:solidFill>
          <a:latin typeface="Arial" charset="0"/>
          <a:cs typeface="Arial" charset="0"/>
        </a:defRPr>
      </a:lvl7pPr>
      <a:lvl8pPr marL="1371600" algn="l" rtl="0" eaLnBrk="1" fontAlgn="base" hangingPunct="1">
        <a:spcBef>
          <a:spcPct val="0"/>
        </a:spcBef>
        <a:spcAft>
          <a:spcPct val="0"/>
        </a:spcAft>
        <a:defRPr sz="4000" b="1">
          <a:solidFill>
            <a:schemeClr val="tx1"/>
          </a:solidFill>
          <a:latin typeface="Arial" charset="0"/>
          <a:cs typeface="Arial" charset="0"/>
        </a:defRPr>
      </a:lvl8pPr>
      <a:lvl9pPr marL="1828800" algn="l" rtl="0" eaLnBrk="1" fontAlgn="base" hangingPunct="1">
        <a:spcBef>
          <a:spcPct val="0"/>
        </a:spcBef>
        <a:spcAft>
          <a:spcPct val="0"/>
        </a:spcAft>
        <a:defRPr sz="4000" b="1">
          <a:solidFill>
            <a:schemeClr val="tx1"/>
          </a:solidFill>
          <a:latin typeface="Arial" charset="0"/>
          <a:cs typeface="Arial" charset="0"/>
        </a:defRPr>
      </a:lvl9pPr>
    </p:titleStyle>
    <p:bodyStyle>
      <a:lvl1pPr marL="342900" indent="-342900" algn="l" rtl="0" eaLnBrk="1" fontAlgn="base" hangingPunct="1">
        <a:spcBef>
          <a:spcPts val="1800"/>
        </a:spcBef>
        <a:spcAft>
          <a:spcPct val="0"/>
        </a:spcAft>
        <a:buClr>
          <a:schemeClr val="accent2">
            <a:lumMod val="50000"/>
          </a:schemeClr>
        </a:buClr>
        <a:buSzPct val="90000"/>
        <a:buFont typeface="Wingdings 2" panose="05020102010507070707" pitchFamily="18" charset="2"/>
        <a:buChar char=""/>
        <a:defRPr sz="3200" b="1" kern="1200">
          <a:solidFill>
            <a:schemeClr val="bg2">
              <a:lumMod val="10000"/>
            </a:schemeClr>
          </a:solidFill>
          <a:latin typeface="Calibri" panose="020F0502020204030204" pitchFamily="34" charset="0"/>
          <a:ea typeface="+mn-ea"/>
          <a:cs typeface="Arial" panose="020B0604020202020204" pitchFamily="34" charset="0"/>
        </a:defRPr>
      </a:lvl1pPr>
      <a:lvl2pPr marL="742950" indent="-285750" algn="l" rtl="0" eaLnBrk="1" fontAlgn="base" hangingPunct="1">
        <a:spcBef>
          <a:spcPts val="1200"/>
        </a:spcBef>
        <a:spcAft>
          <a:spcPct val="0"/>
        </a:spcAft>
        <a:buClr>
          <a:schemeClr val="accent5">
            <a:lumMod val="50000"/>
          </a:schemeClr>
        </a:buClr>
        <a:buSzPct val="85000"/>
        <a:buFont typeface="Wingdings 2" panose="05020102010507070707" pitchFamily="18" charset="2"/>
        <a:buChar char=""/>
        <a:defRPr sz="2800" b="1" kern="1200">
          <a:solidFill>
            <a:schemeClr val="bg2">
              <a:lumMod val="10000"/>
            </a:schemeClr>
          </a:solidFill>
          <a:latin typeface="Calibri" panose="020F0502020204030204" pitchFamily="34" charset="0"/>
          <a:ea typeface="+mn-ea"/>
          <a:cs typeface="Arial" panose="020B0604020202020204" pitchFamily="34" charset="0"/>
        </a:defRPr>
      </a:lvl2pPr>
      <a:lvl3pPr marL="1200150" indent="-285750" algn="l" rtl="0" eaLnBrk="1" fontAlgn="base" hangingPunct="1">
        <a:spcBef>
          <a:spcPts val="600"/>
        </a:spcBef>
        <a:spcAft>
          <a:spcPct val="0"/>
        </a:spcAft>
        <a:buClr>
          <a:schemeClr val="accent6">
            <a:lumMod val="50000"/>
          </a:schemeClr>
        </a:buClr>
        <a:buSzPct val="75000"/>
        <a:buFont typeface="Wingdings" panose="05000000000000000000" pitchFamily="2" charset="2"/>
        <a:buChar char="®"/>
        <a:defRPr sz="2400" b="1" kern="1200">
          <a:solidFill>
            <a:schemeClr val="bg2">
              <a:lumMod val="10000"/>
            </a:schemeClr>
          </a:solidFill>
          <a:latin typeface="Calibri" panose="020F0502020204030204" pitchFamily="34" charset="0"/>
          <a:ea typeface="+mn-ea"/>
          <a:cs typeface="Arial" panose="020B0604020202020204" pitchFamily="34" charset="0"/>
        </a:defRPr>
      </a:lvl3pPr>
      <a:lvl4pPr marL="1600200" indent="-228600" algn="l" rtl="0" eaLnBrk="1" fontAlgn="base" hangingPunct="1">
        <a:spcBef>
          <a:spcPts val="600"/>
        </a:spcBef>
        <a:spcAft>
          <a:spcPct val="0"/>
        </a:spcAft>
        <a:buFont typeface="Arial" charset="0"/>
        <a:buChar char="•"/>
        <a:defRPr sz="2400" b="1" kern="1200">
          <a:solidFill>
            <a:schemeClr val="bg2">
              <a:lumMod val="10000"/>
            </a:schemeClr>
          </a:solidFill>
          <a:latin typeface="Calibri" panose="020F0502020204030204" pitchFamily="34" charset="0"/>
          <a:ea typeface="+mn-ea"/>
          <a:cs typeface="Arial" panose="020B0604020202020204" pitchFamily="34" charset="0"/>
        </a:defRPr>
      </a:lvl4pPr>
      <a:lvl5pPr marL="2057400" indent="-228600" algn="l" rtl="0" eaLnBrk="1" fontAlgn="base" hangingPunct="1">
        <a:spcBef>
          <a:spcPts val="600"/>
        </a:spcBef>
        <a:spcAft>
          <a:spcPct val="0"/>
        </a:spcAft>
        <a:buFont typeface="Arial" charset="0"/>
        <a:buChar char="•"/>
        <a:defRPr sz="2400" b="1" kern="1200">
          <a:solidFill>
            <a:schemeClr val="bg2">
              <a:lumMod val="10000"/>
            </a:schemeClr>
          </a:solidFill>
          <a:latin typeface="Calibri" panose="020F050202020403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0.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Tax-Aide Policy and Procedures Review</a:t>
            </a:r>
            <a:endParaRPr lang="en-US" dirty="0"/>
          </a:p>
        </p:txBody>
      </p:sp>
      <p:sp>
        <p:nvSpPr>
          <p:cNvPr id="3" name="Subtitle 2"/>
          <p:cNvSpPr>
            <a:spLocks noGrp="1"/>
          </p:cNvSpPr>
          <p:nvPr>
            <p:ph type="subTitle" idx="1"/>
          </p:nvPr>
        </p:nvSpPr>
        <p:spPr/>
        <p:txBody>
          <a:bodyPr>
            <a:noAutofit/>
          </a:bodyPr>
          <a:lstStyle/>
          <a:p>
            <a:r>
              <a:rPr lang="en-US" dirty="0" smtClean="0"/>
              <a:t>For Review with All Volunteers</a:t>
            </a:r>
            <a:br>
              <a:rPr lang="en-US" dirty="0" smtClean="0"/>
            </a:br>
            <a:r>
              <a:rPr lang="en-US" dirty="0" smtClean="0"/>
              <a:t>Tax Year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Counselors Need to Know</a:t>
            </a:r>
            <a:endParaRPr lang="en-US" dirty="0"/>
          </a:p>
        </p:txBody>
      </p:sp>
      <p:sp>
        <p:nvSpPr>
          <p:cNvPr id="27651" name="Content Placeholder 2"/>
          <p:cNvSpPr>
            <a:spLocks noGrp="1"/>
          </p:cNvSpPr>
          <p:nvPr>
            <p:ph sz="half" idx="1"/>
          </p:nvPr>
        </p:nvSpPr>
        <p:spPr/>
        <p:txBody>
          <a:bodyPr>
            <a:noAutofit/>
          </a:bodyPr>
          <a:lstStyle/>
          <a:p>
            <a:r>
              <a:rPr lang="en-US" altLang="en-US" dirty="0" err="1" smtClean="0"/>
              <a:t>QSR</a:t>
            </a:r>
            <a:r>
              <a:rPr lang="en-US" altLang="en-US" dirty="0" smtClean="0"/>
              <a:t> #3</a:t>
            </a:r>
          </a:p>
          <a:p>
            <a:r>
              <a:rPr lang="en-US" altLang="en-US" dirty="0" smtClean="0"/>
              <a:t>Quality Review Process</a:t>
            </a:r>
          </a:p>
          <a:p>
            <a:endParaRPr lang="en-US" altLang="en-US" dirty="0" smtClean="0"/>
          </a:p>
        </p:txBody>
      </p:sp>
      <p:sp>
        <p:nvSpPr>
          <p:cNvPr id="4" name="Content Placeholder 3"/>
          <p:cNvSpPr>
            <a:spLocks noGrp="1"/>
          </p:cNvSpPr>
          <p:nvPr>
            <p:ph sz="half" idx="2"/>
          </p:nvPr>
        </p:nvSpPr>
        <p:spPr/>
        <p:txBody>
          <a:bodyPr>
            <a:normAutofit fontScale="92500" lnSpcReduction="20000"/>
          </a:bodyPr>
          <a:lstStyle/>
          <a:p>
            <a:pPr>
              <a:defRPr/>
            </a:pPr>
            <a:r>
              <a:rPr lang="en-US" dirty="0" err="1" smtClean="0"/>
              <a:t>QR</a:t>
            </a:r>
            <a:r>
              <a:rPr lang="en-US" dirty="0" smtClean="0"/>
              <a:t> must be with taxpayer </a:t>
            </a:r>
          </a:p>
          <a:p>
            <a:pPr>
              <a:defRPr/>
            </a:pPr>
            <a:r>
              <a:rPr lang="en-US" dirty="0" smtClean="0"/>
              <a:t>Full review and discussion of all pages of Intake Sheet </a:t>
            </a:r>
          </a:p>
          <a:p>
            <a:pPr>
              <a:defRPr/>
            </a:pPr>
            <a:r>
              <a:rPr lang="en-US" dirty="0" err="1" smtClean="0"/>
              <a:t>QR</a:t>
            </a:r>
            <a:r>
              <a:rPr lang="en-US" dirty="0" smtClean="0"/>
              <a:t> must include probing questions to ensure correct application of tax law, not just verification of name and numbers</a:t>
            </a:r>
          </a:p>
        </p:txBody>
      </p:sp>
      <p:sp>
        <p:nvSpPr>
          <p:cNvPr id="27653" name="Content Placeholder 6"/>
          <p:cNvSpPr>
            <a:spLocks noGrp="1"/>
          </p:cNvSpPr>
          <p:nvPr>
            <p:ph sz="half" idx="12"/>
          </p:nvPr>
        </p:nvSpPr>
        <p:spPr/>
        <p:txBody>
          <a:bodyPr/>
          <a:lstStyle/>
          <a:p>
            <a:r>
              <a:rPr lang="en-US" altLang="en-US" dirty="0" smtClean="0"/>
              <a:t>Goal: </a:t>
            </a:r>
          </a:p>
          <a:p>
            <a:r>
              <a:rPr lang="en-US" altLang="en-US" dirty="0" smtClean="0"/>
              <a:t>100% Quality Review by 2nd Counselor</a:t>
            </a:r>
          </a:p>
          <a:p>
            <a:endParaRPr lang="en-US" altLang="en-US" dirty="0" smtClean="0"/>
          </a:p>
        </p:txBody>
      </p:sp>
      <p:sp>
        <p:nvSpPr>
          <p:cNvPr id="27654" name="Footer Placeholder 2"/>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smtClean="0">
                <a:solidFill>
                  <a:srgbClr val="F2F2F2"/>
                </a:solidFill>
              </a:rPr>
              <a:t>Tax Year 2015</a:t>
            </a:r>
          </a:p>
        </p:txBody>
      </p:sp>
      <p:sp>
        <p:nvSpPr>
          <p:cNvPr id="27655"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99E4D2A-A515-4692-AE9E-CC36FD003BD9}" type="slidenum">
              <a:rPr lang="en-US" altLang="en-US" smtClean="0">
                <a:solidFill>
                  <a:srgbClr val="474B78"/>
                </a:solidFill>
              </a:rPr>
              <a:pPr/>
              <a:t>10</a:t>
            </a:fld>
            <a:endParaRPr lang="en-US" altLang="en-US" dirty="0" smtClean="0">
              <a:solidFill>
                <a:srgbClr val="474B7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Slide Number Placeholder 2"/>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59D700A-3C18-4B32-B85C-CA0C4BF05888}" type="slidenum">
              <a:rPr lang="en-US" altLang="en-US" smtClean="0"/>
              <a:pPr/>
              <a:t>11</a:t>
            </a:fld>
            <a:endParaRPr lang="en-US" altLang="en-US" dirty="0" smtClean="0"/>
          </a:p>
        </p:txBody>
      </p:sp>
      <p:sp>
        <p:nvSpPr>
          <p:cNvPr id="8" name="Title 7"/>
          <p:cNvSpPr>
            <a:spLocks noGrp="1"/>
          </p:cNvSpPr>
          <p:nvPr>
            <p:ph type="title"/>
          </p:nvPr>
        </p:nvSpPr>
        <p:spPr/>
        <p:txBody>
          <a:bodyPr>
            <a:normAutofit/>
          </a:bodyPr>
          <a:lstStyle/>
          <a:p>
            <a:r>
              <a:rPr lang="en-US" altLang="en-US" dirty="0" smtClean="0"/>
              <a:t>LCs</a:t>
            </a:r>
            <a:r>
              <a:rPr lang="en-US" altLang="en-US" dirty="0"/>
              <a:t> </a:t>
            </a:r>
            <a:r>
              <a:rPr lang="en-US" altLang="en-US" dirty="0" smtClean="0"/>
              <a:t>and Counselors</a:t>
            </a:r>
            <a:endParaRPr lang="en-US" dirty="0"/>
          </a:p>
        </p:txBody>
      </p:sp>
      <p:sp>
        <p:nvSpPr>
          <p:cNvPr id="29699" name="Content Placeholder 8"/>
          <p:cNvSpPr>
            <a:spLocks noGrp="1"/>
          </p:cNvSpPr>
          <p:nvPr>
            <p:ph sz="quarter" idx="12"/>
          </p:nvPr>
        </p:nvSpPr>
        <p:spPr/>
        <p:txBody>
          <a:bodyPr>
            <a:normAutofit/>
          </a:bodyPr>
          <a:lstStyle/>
          <a:p>
            <a:r>
              <a:rPr lang="en-US" altLang="en-US" dirty="0" smtClean="0"/>
              <a:t>Required to attend training sessions for:</a:t>
            </a:r>
          </a:p>
          <a:p>
            <a:pPr lvl="1"/>
            <a:r>
              <a:rPr lang="en-US" altLang="en-US" dirty="0" smtClean="0"/>
              <a:t>Screening and Interviewing</a:t>
            </a:r>
          </a:p>
          <a:p>
            <a:pPr marL="746125" lvl="2" indent="0">
              <a:buNone/>
            </a:pPr>
            <a:r>
              <a:rPr lang="en-US" altLang="en-US" dirty="0" smtClean="0">
                <a:solidFill>
                  <a:srgbClr val="0070C0"/>
                </a:solidFill>
              </a:rPr>
              <a:t>05 Screening and Interviewing TY15</a:t>
            </a:r>
          </a:p>
          <a:p>
            <a:pPr lvl="1"/>
            <a:r>
              <a:rPr lang="en-US" altLang="en-US" dirty="0" smtClean="0"/>
              <a:t>Quality Review</a:t>
            </a:r>
          </a:p>
          <a:p>
            <a:pPr marL="746125" lvl="2" indent="0">
              <a:buNone/>
            </a:pPr>
            <a:r>
              <a:rPr lang="en-US" altLang="en-US" dirty="0" smtClean="0">
                <a:solidFill>
                  <a:srgbClr val="0070C0"/>
                </a:solidFill>
              </a:rPr>
              <a:t>06 Quality Review TY15</a:t>
            </a:r>
          </a:p>
          <a:p>
            <a:r>
              <a:rPr lang="en-US" altLang="en-US" dirty="0" smtClean="0"/>
              <a:t>Pass Intake/Interview and Quality Review Test</a:t>
            </a:r>
          </a:p>
        </p:txBody>
      </p:sp>
      <p:sp>
        <p:nvSpPr>
          <p:cNvPr id="2" name="Footer Placeholder 1"/>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 to Know</a:t>
            </a:r>
            <a:endParaRPr lang="en-US" dirty="0"/>
          </a:p>
        </p:txBody>
      </p:sp>
      <p:sp>
        <p:nvSpPr>
          <p:cNvPr id="31747" name="Content Placeholder 2"/>
          <p:cNvSpPr>
            <a:spLocks noGrp="1"/>
          </p:cNvSpPr>
          <p:nvPr>
            <p:ph sz="half" idx="1"/>
          </p:nvPr>
        </p:nvSpPr>
        <p:spPr/>
        <p:txBody>
          <a:bodyPr>
            <a:noAutofit/>
          </a:bodyPr>
          <a:lstStyle/>
          <a:p>
            <a:r>
              <a:rPr lang="en-US" altLang="en-US" dirty="0" err="1" smtClean="0"/>
              <a:t>QSR</a:t>
            </a:r>
            <a:r>
              <a:rPr lang="en-US" altLang="en-US" dirty="0" smtClean="0"/>
              <a:t> #4</a:t>
            </a:r>
          </a:p>
          <a:p>
            <a:r>
              <a:rPr lang="en-US" altLang="en-US" dirty="0" smtClean="0"/>
              <a:t>Reference Material</a:t>
            </a:r>
          </a:p>
        </p:txBody>
      </p:sp>
      <p:sp>
        <p:nvSpPr>
          <p:cNvPr id="21508" name="Content Placeholder 3"/>
          <p:cNvSpPr>
            <a:spLocks noGrp="1"/>
          </p:cNvSpPr>
          <p:nvPr>
            <p:ph sz="half" idx="2"/>
          </p:nvPr>
        </p:nvSpPr>
        <p:spPr/>
        <p:txBody>
          <a:bodyPr>
            <a:normAutofit fontScale="92500" lnSpcReduction="20000"/>
          </a:bodyPr>
          <a:lstStyle/>
          <a:p>
            <a:r>
              <a:rPr lang="en-US" altLang="en-US" dirty="0" smtClean="0"/>
              <a:t>IRS Pubs 17 and 4012</a:t>
            </a:r>
          </a:p>
          <a:p>
            <a:r>
              <a:rPr lang="en-US" altLang="en-US" dirty="0" smtClean="0"/>
              <a:t>Appropriate State Tax Instructions</a:t>
            </a:r>
          </a:p>
          <a:p>
            <a:r>
              <a:rPr lang="en-US" altLang="en-US" dirty="0" smtClean="0"/>
              <a:t>IRS Intake/Interview and Quality Review Sheet (Form 13614-C) for every return prepared</a:t>
            </a:r>
          </a:p>
          <a:p>
            <a:r>
              <a:rPr lang="en-US" altLang="en-US" dirty="0" smtClean="0"/>
              <a:t>Tax-Aide </a:t>
            </a:r>
            <a:r>
              <a:rPr lang="en-US" altLang="en-US" dirty="0" err="1" smtClean="0"/>
              <a:t>Cybertax</a:t>
            </a:r>
            <a:r>
              <a:rPr lang="en-US" altLang="en-US" dirty="0" smtClean="0"/>
              <a:t> Alerts</a:t>
            </a:r>
          </a:p>
          <a:p>
            <a:endParaRPr lang="en-US" altLang="en-US" dirty="0" smtClean="0"/>
          </a:p>
        </p:txBody>
      </p:sp>
      <p:sp>
        <p:nvSpPr>
          <p:cNvPr id="31749" name="Content Placeholder 2"/>
          <p:cNvSpPr>
            <a:spLocks noGrp="1"/>
          </p:cNvSpPr>
          <p:nvPr>
            <p:ph sz="half" idx="12"/>
          </p:nvPr>
        </p:nvSpPr>
        <p:spPr/>
        <p:txBody>
          <a:bodyPr/>
          <a:lstStyle/>
          <a:p>
            <a:r>
              <a:rPr lang="en-US" altLang="en-US" dirty="0" smtClean="0"/>
              <a:t>Have required IRS material available (paper or electronic)</a:t>
            </a:r>
          </a:p>
        </p:txBody>
      </p:sp>
      <p:sp>
        <p:nvSpPr>
          <p:cNvPr id="31750" name="Footer Placeholder 2"/>
          <p:cNvSpPr>
            <a:spLocks noGrp="1"/>
          </p:cNvSpPr>
          <p:nvPr>
            <p:ph type="ftr" sz="quarter" idx="13"/>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smtClean="0"/>
              <a:t>Tax Year 2015</a:t>
            </a:r>
          </a:p>
        </p:txBody>
      </p:sp>
      <p:sp>
        <p:nvSpPr>
          <p:cNvPr id="31751" name="Slide Number Placeholder 3"/>
          <p:cNvSpPr>
            <a:spLocks noGrp="1"/>
          </p:cNvSpPr>
          <p:nvPr>
            <p:ph type="sldNum" sz="quarter" idx="14"/>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381D5B7-8008-4957-BC2D-09FF27AB36E3}" type="slidenum">
              <a:rPr lang="en-US" altLang="en-US" smtClean="0"/>
              <a:pPr/>
              <a:t>12</a:t>
            </a:fld>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Counselors Need to Know</a:t>
            </a:r>
            <a:endParaRPr lang="en-US" dirty="0"/>
          </a:p>
        </p:txBody>
      </p:sp>
      <p:sp>
        <p:nvSpPr>
          <p:cNvPr id="32771" name="Content Placeholder 2"/>
          <p:cNvSpPr>
            <a:spLocks noGrp="1"/>
          </p:cNvSpPr>
          <p:nvPr>
            <p:ph sz="half" idx="1"/>
          </p:nvPr>
        </p:nvSpPr>
        <p:spPr/>
        <p:txBody>
          <a:bodyPr/>
          <a:lstStyle/>
          <a:p>
            <a:pPr eaLnBrk="1" hangingPunct="1"/>
            <a:r>
              <a:rPr lang="en-US" altLang="en-US" dirty="0" err="1" smtClean="0"/>
              <a:t>QSR</a:t>
            </a:r>
            <a:r>
              <a:rPr lang="en-US" altLang="en-US" dirty="0" smtClean="0"/>
              <a:t> #5</a:t>
            </a:r>
          </a:p>
          <a:p>
            <a:pPr eaLnBrk="1" hangingPunct="1"/>
            <a:r>
              <a:rPr lang="en-US" altLang="en-US" dirty="0" smtClean="0"/>
              <a:t>Volunteer Agreement </a:t>
            </a:r>
          </a:p>
        </p:txBody>
      </p:sp>
      <p:sp>
        <p:nvSpPr>
          <p:cNvPr id="4" name="Content Placeholder 3"/>
          <p:cNvSpPr>
            <a:spLocks noGrp="1"/>
          </p:cNvSpPr>
          <p:nvPr>
            <p:ph sz="half" idx="2"/>
          </p:nvPr>
        </p:nvSpPr>
        <p:spPr/>
        <p:txBody>
          <a:bodyPr rtlCol="0">
            <a:noAutofit/>
          </a:bodyPr>
          <a:lstStyle/>
          <a:p>
            <a:pPr eaLnBrk="1" fontAlgn="auto" hangingPunct="1">
              <a:lnSpc>
                <a:spcPct val="90000"/>
              </a:lnSpc>
              <a:spcAft>
                <a:spcPts val="0"/>
              </a:spcAft>
              <a:defRPr/>
            </a:pPr>
            <a:r>
              <a:rPr lang="en-US" sz="2000" dirty="0" smtClean="0"/>
              <a:t>Must pass Volunteer Standards of Conduct test and Intake/Interview and Quality Review test</a:t>
            </a:r>
          </a:p>
          <a:p>
            <a:pPr eaLnBrk="1" fontAlgn="auto" hangingPunct="1">
              <a:lnSpc>
                <a:spcPct val="90000"/>
              </a:lnSpc>
              <a:spcAft>
                <a:spcPts val="0"/>
              </a:spcAft>
              <a:defRPr/>
            </a:pPr>
            <a:r>
              <a:rPr lang="en-US" sz="2000" dirty="0" smtClean="0"/>
              <a:t>Must agree to IRS Standards of Conduct</a:t>
            </a:r>
          </a:p>
          <a:p>
            <a:pPr eaLnBrk="1" fontAlgn="auto" hangingPunct="1">
              <a:lnSpc>
                <a:spcPct val="90000"/>
              </a:lnSpc>
              <a:spcAft>
                <a:spcPts val="0"/>
              </a:spcAft>
              <a:defRPr/>
            </a:pPr>
            <a:r>
              <a:rPr lang="en-US" sz="2000" dirty="0" smtClean="0"/>
              <a:t>Must agree to abide by program’s Standards of Professionalism</a:t>
            </a:r>
          </a:p>
          <a:p>
            <a:pPr eaLnBrk="1" fontAlgn="auto" hangingPunct="1">
              <a:lnSpc>
                <a:spcPct val="90000"/>
              </a:lnSpc>
              <a:spcAft>
                <a:spcPts val="0"/>
              </a:spcAft>
              <a:defRPr/>
            </a:pPr>
            <a:r>
              <a:rPr lang="en-US" sz="2000" dirty="0" smtClean="0"/>
              <a:t>Volunteer Agreement must be signed by Volunteer and Instructor or Local </a:t>
            </a:r>
            <a:r>
              <a:rPr lang="en-US" sz="2000" dirty="0"/>
              <a:t>C</a:t>
            </a:r>
            <a:r>
              <a:rPr lang="en-US" sz="2000" dirty="0" smtClean="0"/>
              <a:t>oordinator</a:t>
            </a:r>
          </a:p>
        </p:txBody>
      </p:sp>
      <p:sp>
        <p:nvSpPr>
          <p:cNvPr id="32773" name="Content Placeholder 6"/>
          <p:cNvSpPr>
            <a:spLocks noGrp="1"/>
          </p:cNvSpPr>
          <p:nvPr>
            <p:ph sz="half" idx="12"/>
          </p:nvPr>
        </p:nvSpPr>
        <p:spPr/>
        <p:txBody>
          <a:bodyPr/>
          <a:lstStyle/>
          <a:p>
            <a:pPr eaLnBrk="1" hangingPunct="1"/>
            <a:r>
              <a:rPr lang="en-US" altLang="en-US" dirty="0" smtClean="0"/>
              <a:t>Goal: </a:t>
            </a:r>
          </a:p>
          <a:p>
            <a:pPr eaLnBrk="1" hangingPunct="1"/>
            <a:r>
              <a:rPr lang="en-US" altLang="en-US" sz="2400" dirty="0" smtClean="0"/>
              <a:t>100% volunteers sign Volunteer Agreement Form and understand Standards of Conduct</a:t>
            </a:r>
          </a:p>
        </p:txBody>
      </p:sp>
      <p:sp>
        <p:nvSpPr>
          <p:cNvPr id="32774" name="Footer Placeholder 2"/>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smtClean="0">
                <a:solidFill>
                  <a:srgbClr val="F2F2F2"/>
                </a:solidFill>
              </a:rPr>
              <a:t>Tax Year 2015</a:t>
            </a:r>
          </a:p>
        </p:txBody>
      </p:sp>
      <p:sp>
        <p:nvSpPr>
          <p:cNvPr id="32775"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21C155A-09DA-4433-869C-C7111856E089}" type="slidenum">
              <a:rPr lang="en-US" altLang="en-US" smtClean="0">
                <a:solidFill>
                  <a:srgbClr val="474B78"/>
                </a:solidFill>
              </a:rPr>
              <a:pPr/>
              <a:t>13</a:t>
            </a:fld>
            <a:endParaRPr lang="en-US" altLang="en-US" dirty="0" smtClean="0">
              <a:solidFill>
                <a:srgbClr val="474B7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63877" y="1361936"/>
            <a:ext cx="8416246" cy="5095081"/>
          </a:xfrm>
          <a:prstGeom prst="rect">
            <a:avLst/>
          </a:prstGeom>
        </p:spPr>
      </p:pic>
      <p:sp>
        <p:nvSpPr>
          <p:cNvPr id="3" name="Footer Placeholder 2"/>
          <p:cNvSpPr>
            <a:spLocks noGrp="1"/>
          </p:cNvSpPr>
          <p:nvPr>
            <p:ph type="ftr" sz="quarter" idx="13"/>
          </p:nvPr>
        </p:nvSpPr>
        <p:spPr/>
        <p:txBody>
          <a:bodyPr/>
          <a:lstStyle/>
          <a:p>
            <a:pPr>
              <a:defRPr/>
            </a:pPr>
            <a:r>
              <a:rPr lang="en-US" dirty="0" smtClean="0"/>
              <a:t>Tax Year 2015</a:t>
            </a:r>
            <a:endParaRPr lang="en-US" dirty="0"/>
          </a:p>
        </p:txBody>
      </p:sp>
      <p:sp>
        <p:nvSpPr>
          <p:cNvPr id="2" name="Title 1"/>
          <p:cNvSpPr>
            <a:spLocks noGrp="1"/>
          </p:cNvSpPr>
          <p:nvPr>
            <p:ph type="title"/>
          </p:nvPr>
        </p:nvSpPr>
        <p:spPr>
          <a:xfrm>
            <a:off x="838200" y="228600"/>
            <a:ext cx="8153400" cy="998538"/>
          </a:xfrm>
        </p:spPr>
        <p:txBody>
          <a:bodyPr>
            <a:normAutofit fontScale="90000"/>
          </a:bodyPr>
          <a:lstStyle/>
          <a:p>
            <a:pPr eaLnBrk="1" fontAlgn="auto" hangingPunct="1">
              <a:spcAft>
                <a:spcPts val="0"/>
              </a:spcAft>
              <a:defRPr/>
            </a:pPr>
            <a:r>
              <a:rPr lang="en-US" sz="3600" dirty="0" smtClean="0"/>
              <a:t>Volunteer Standards of Conduct</a:t>
            </a:r>
            <a:r>
              <a:rPr lang="en-US" sz="3600" dirty="0" smtClean="0">
                <a:solidFill>
                  <a:schemeClr val="accent5">
                    <a:lumMod val="50000"/>
                  </a:schemeClr>
                </a:solidFill>
              </a:rPr>
              <a:t/>
            </a:r>
            <a:br>
              <a:rPr lang="en-US" sz="3600" dirty="0" smtClean="0">
                <a:solidFill>
                  <a:schemeClr val="accent5">
                    <a:lumMod val="50000"/>
                  </a:schemeClr>
                </a:solidFill>
              </a:rPr>
            </a:br>
            <a:r>
              <a:rPr lang="en-US" altLang="en-US" sz="2400" dirty="0"/>
              <a:t>All volunteers must sign Form 13615 – </a:t>
            </a:r>
            <a:r>
              <a:rPr lang="en-US" altLang="en-US" sz="2400" dirty="0">
                <a:solidFill>
                  <a:srgbClr val="3333FF"/>
                </a:solidFill>
              </a:rPr>
              <a:t>critical text below</a:t>
            </a:r>
            <a:br>
              <a:rPr lang="en-US" altLang="en-US" sz="2400" dirty="0">
                <a:solidFill>
                  <a:srgbClr val="3333FF"/>
                </a:solidFill>
              </a:rPr>
            </a:br>
            <a:endParaRPr lang="en-US" sz="2400" dirty="0">
              <a:solidFill>
                <a:schemeClr val="accent5">
                  <a:lumMod val="50000"/>
                </a:schemeClr>
              </a:solidFill>
            </a:endParaRPr>
          </a:p>
        </p:txBody>
      </p:sp>
      <p:sp>
        <p:nvSpPr>
          <p:cNvPr id="34822"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6714891-B0E3-4DF7-A874-7B29C47FD9D8}" type="slidenum">
              <a:rPr lang="en-US" altLang="en-US" smtClean="0">
                <a:solidFill>
                  <a:srgbClr val="474B78"/>
                </a:solidFill>
              </a:rPr>
              <a:pPr/>
              <a:t>14</a:t>
            </a:fld>
            <a:endParaRPr lang="en-US" altLang="en-US" dirty="0" smtClean="0">
              <a:solidFill>
                <a:srgbClr val="474B78"/>
              </a:solidFill>
            </a:endParaRPr>
          </a:p>
        </p:txBody>
      </p:sp>
      <p:sp>
        <p:nvSpPr>
          <p:cNvPr id="7" name="Rounded Rectangle 6"/>
          <p:cNvSpPr/>
          <p:nvPr/>
        </p:nvSpPr>
        <p:spPr>
          <a:xfrm>
            <a:off x="433666" y="3192199"/>
            <a:ext cx="8324850" cy="998801"/>
          </a:xfrm>
          <a:prstGeom prst="roundRect">
            <a:avLst>
              <a:gd name="adj" fmla="val 8755"/>
            </a:avLst>
          </a:prstGeom>
          <a:solidFill>
            <a:srgbClr val="FFC0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38633" y="1398586"/>
            <a:ext cx="8866734" cy="4773614"/>
          </a:xfrm>
          <a:prstGeom prst="rect">
            <a:avLst/>
          </a:prstGeom>
        </p:spPr>
      </p:pic>
      <p:sp>
        <p:nvSpPr>
          <p:cNvPr id="4" name="Rounded Rectangle 3"/>
          <p:cNvSpPr/>
          <p:nvPr/>
        </p:nvSpPr>
        <p:spPr>
          <a:xfrm>
            <a:off x="3429000" y="3448050"/>
            <a:ext cx="3721100" cy="411163"/>
          </a:xfrm>
          <a:prstGeom prst="roundRect">
            <a:avLst>
              <a:gd name="adj" fmla="val 0"/>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ounded Rectangle 4"/>
          <p:cNvSpPr/>
          <p:nvPr/>
        </p:nvSpPr>
        <p:spPr>
          <a:xfrm>
            <a:off x="4435384" y="5517781"/>
            <a:ext cx="4251415" cy="549275"/>
          </a:xfrm>
          <a:prstGeom prst="round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Title 10"/>
          <p:cNvSpPr>
            <a:spLocks noGrp="1"/>
          </p:cNvSpPr>
          <p:nvPr>
            <p:ph type="title"/>
          </p:nvPr>
        </p:nvSpPr>
        <p:spPr>
          <a:xfrm>
            <a:off x="914400" y="68579"/>
            <a:ext cx="7391400" cy="1074421"/>
          </a:xfrm>
        </p:spPr>
        <p:txBody>
          <a:bodyPr/>
          <a:lstStyle/>
          <a:p>
            <a:pPr eaLnBrk="1" fontAlgn="auto" hangingPunct="1">
              <a:spcAft>
                <a:spcPts val="0"/>
              </a:spcAft>
              <a:defRPr/>
            </a:pPr>
            <a:r>
              <a:rPr lang="en-US" altLang="en-US" dirty="0" smtClean="0"/>
              <a:t>Form 13615, Page 2</a:t>
            </a:r>
            <a:endParaRPr lang="en-US" dirty="0"/>
          </a:p>
        </p:txBody>
      </p:sp>
      <p:sp>
        <p:nvSpPr>
          <p:cNvPr id="2" name="Footer Placeholder 1"/>
          <p:cNvSpPr>
            <a:spLocks noGrp="1"/>
          </p:cNvSpPr>
          <p:nvPr>
            <p:ph type="ftr" sz="quarter" idx="10"/>
          </p:nvPr>
        </p:nvSpPr>
        <p:spPr/>
        <p:txBody>
          <a:bodyPr/>
          <a:lstStyle/>
          <a:p>
            <a:pPr>
              <a:defRPr/>
            </a:pPr>
            <a:r>
              <a:rPr lang="en-US" dirty="0" smtClean="0"/>
              <a:t>Tax Year 2015</a:t>
            </a:r>
            <a:endParaRPr lang="en-US" dirty="0"/>
          </a:p>
        </p:txBody>
      </p:sp>
      <p:sp>
        <p:nvSpPr>
          <p:cNvPr id="36874"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EFCDAC5-631D-4AD5-A49D-0E2D18CCA435}" type="slidenum">
              <a:rPr lang="en-US" altLang="en-US" smtClean="0">
                <a:solidFill>
                  <a:srgbClr val="474B78"/>
                </a:solidFill>
              </a:rPr>
              <a:pPr/>
              <a:t>15</a:t>
            </a:fld>
            <a:endParaRPr lang="en-US" altLang="en-US" dirty="0" smtClean="0">
              <a:solidFill>
                <a:srgbClr val="474B78"/>
              </a:solidFill>
            </a:endParaRPr>
          </a:p>
        </p:txBody>
      </p:sp>
      <p:sp>
        <p:nvSpPr>
          <p:cNvPr id="36871" name="TextBox 6"/>
          <p:cNvSpPr txBox="1">
            <a:spLocks noChangeArrowheads="1"/>
          </p:cNvSpPr>
          <p:nvPr/>
        </p:nvSpPr>
        <p:spPr bwMode="auto">
          <a:xfrm>
            <a:off x="4800600" y="3468688"/>
            <a:ext cx="1817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b="1" dirty="0">
                <a:solidFill>
                  <a:srgbClr val="3333FF"/>
                </a:solidFill>
              </a:rPr>
              <a:t>Electronic OK</a:t>
            </a:r>
          </a:p>
        </p:txBody>
      </p:sp>
      <p:sp>
        <p:nvSpPr>
          <p:cNvPr id="24584" name="TextBox 7"/>
          <p:cNvSpPr txBox="1">
            <a:spLocks noChangeArrowheads="1"/>
          </p:cNvSpPr>
          <p:nvPr/>
        </p:nvSpPr>
        <p:spPr bwMode="auto">
          <a:xfrm>
            <a:off x="5289550" y="5659065"/>
            <a:ext cx="297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b="1" dirty="0">
                <a:solidFill>
                  <a:srgbClr val="3333FF"/>
                </a:solidFill>
              </a:rPr>
              <a:t>Must be Handwritten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45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3E32871-D366-45C1-827D-B03FDCF0200C}" type="slidenum">
              <a:rPr lang="en-US" altLang="en-US" smtClean="0">
                <a:solidFill>
                  <a:srgbClr val="474B78"/>
                </a:solidFill>
              </a:rPr>
              <a:pPr/>
              <a:t>16</a:t>
            </a:fld>
            <a:endParaRPr lang="en-US" altLang="en-US" dirty="0" smtClean="0">
              <a:solidFill>
                <a:srgbClr val="474B78"/>
              </a:solidFill>
            </a:endParaRPr>
          </a:p>
        </p:txBody>
      </p:sp>
      <p:sp>
        <p:nvSpPr>
          <p:cNvPr id="2" name="Title 1"/>
          <p:cNvSpPr>
            <a:spLocks noGrp="1"/>
          </p:cNvSpPr>
          <p:nvPr>
            <p:ph type="title"/>
          </p:nvPr>
        </p:nvSpPr>
        <p:spPr/>
        <p:txBody>
          <a:bodyPr>
            <a:normAutofit/>
          </a:bodyPr>
          <a:lstStyle/>
          <a:p>
            <a:pPr eaLnBrk="1" fontAlgn="auto" hangingPunct="1">
              <a:spcAft>
                <a:spcPts val="0"/>
              </a:spcAft>
              <a:defRPr/>
            </a:pPr>
            <a:r>
              <a:rPr lang="en-US" dirty="0" smtClean="0"/>
              <a:t>IRS Volunteer Standards of Conduct</a:t>
            </a:r>
            <a:endParaRPr lang="en-US" dirty="0"/>
          </a:p>
        </p:txBody>
      </p:sp>
      <p:sp>
        <p:nvSpPr>
          <p:cNvPr id="3" name="Content Placeholder 2"/>
          <p:cNvSpPr>
            <a:spLocks noGrp="1"/>
          </p:cNvSpPr>
          <p:nvPr>
            <p:ph sz="quarter" idx="12"/>
          </p:nvPr>
        </p:nvSpPr>
        <p:spPr>
          <a:xfrm>
            <a:off x="990600" y="1752600"/>
            <a:ext cx="7315200" cy="4556125"/>
          </a:xfrm>
        </p:spPr>
        <p:txBody>
          <a:bodyPr rtlCol="0">
            <a:normAutofit fontScale="70000" lnSpcReduction="20000"/>
          </a:bodyPr>
          <a:lstStyle/>
          <a:p>
            <a:pPr marL="573088" indent="-569913" eaLnBrk="1" fontAlgn="auto" hangingPunct="1">
              <a:lnSpc>
                <a:spcPct val="110000"/>
              </a:lnSpc>
              <a:spcAft>
                <a:spcPts val="0"/>
              </a:spcAft>
              <a:buClr>
                <a:schemeClr val="accent3">
                  <a:lumMod val="75000"/>
                </a:schemeClr>
              </a:buClr>
              <a:buFont typeface="Calibri" panose="020F0502020204030204" pitchFamily="34" charset="0"/>
              <a:buNone/>
              <a:defRPr/>
            </a:pPr>
            <a:r>
              <a:rPr lang="en-US" dirty="0" smtClean="0">
                <a:solidFill>
                  <a:srgbClr val="FF0000"/>
                </a:solidFill>
              </a:rPr>
              <a:t>#1: </a:t>
            </a:r>
            <a:r>
              <a:rPr lang="en-US" dirty="0" smtClean="0"/>
              <a:t>Follow the Quality Site Requirements</a:t>
            </a:r>
          </a:p>
          <a:p>
            <a:pPr marL="573088" indent="-569913" eaLnBrk="1" fontAlgn="auto" hangingPunct="1">
              <a:lnSpc>
                <a:spcPct val="110000"/>
              </a:lnSpc>
              <a:spcAft>
                <a:spcPts val="0"/>
              </a:spcAft>
              <a:buClr>
                <a:schemeClr val="accent3">
                  <a:lumMod val="75000"/>
                </a:schemeClr>
              </a:buClr>
              <a:buFont typeface="Calibri" panose="020F0502020204030204" pitchFamily="34" charset="0"/>
              <a:buNone/>
              <a:defRPr/>
            </a:pPr>
            <a:r>
              <a:rPr lang="en-US" dirty="0" smtClean="0">
                <a:solidFill>
                  <a:srgbClr val="FF0000"/>
                </a:solidFill>
              </a:rPr>
              <a:t>#2: </a:t>
            </a:r>
            <a:r>
              <a:rPr lang="en-US" dirty="0" smtClean="0"/>
              <a:t>Do Not accept payment or solicit donations for federal or state tax return preparation</a:t>
            </a:r>
            <a:endParaRPr lang="en-US" dirty="0"/>
          </a:p>
          <a:p>
            <a:pPr marL="573088" indent="-569913" eaLnBrk="1" fontAlgn="auto" hangingPunct="1">
              <a:lnSpc>
                <a:spcPct val="110000"/>
              </a:lnSpc>
              <a:spcAft>
                <a:spcPts val="0"/>
              </a:spcAft>
              <a:buClr>
                <a:schemeClr val="accent3">
                  <a:lumMod val="75000"/>
                </a:schemeClr>
              </a:buClr>
              <a:buFont typeface="Calibri" panose="020F0502020204030204" pitchFamily="34" charset="0"/>
              <a:buNone/>
              <a:defRPr/>
            </a:pPr>
            <a:r>
              <a:rPr lang="en-US" dirty="0" smtClean="0">
                <a:solidFill>
                  <a:srgbClr val="FF0000"/>
                </a:solidFill>
              </a:rPr>
              <a:t>#3: </a:t>
            </a:r>
            <a:r>
              <a:rPr lang="en-US" dirty="0" smtClean="0"/>
              <a:t>Never solicit business for self or others</a:t>
            </a:r>
          </a:p>
          <a:p>
            <a:pPr marL="573088" indent="-569913" eaLnBrk="1" fontAlgn="auto" hangingPunct="1">
              <a:lnSpc>
                <a:spcPct val="110000"/>
              </a:lnSpc>
              <a:spcAft>
                <a:spcPts val="0"/>
              </a:spcAft>
              <a:buClr>
                <a:schemeClr val="accent3">
                  <a:lumMod val="75000"/>
                </a:schemeClr>
              </a:buClr>
              <a:buFont typeface="Calibri" panose="020F0502020204030204" pitchFamily="34" charset="0"/>
              <a:buNone/>
              <a:defRPr/>
            </a:pPr>
            <a:r>
              <a:rPr lang="en-US" dirty="0" smtClean="0">
                <a:solidFill>
                  <a:srgbClr val="FF0000"/>
                </a:solidFill>
              </a:rPr>
              <a:t>#</a:t>
            </a:r>
            <a:r>
              <a:rPr lang="en-US" dirty="0">
                <a:solidFill>
                  <a:srgbClr val="FF0000"/>
                </a:solidFill>
              </a:rPr>
              <a:t>4: </a:t>
            </a:r>
            <a:r>
              <a:rPr lang="en-US" dirty="0" smtClean="0"/>
              <a:t>Do</a:t>
            </a:r>
            <a:r>
              <a:rPr lang="en-US" dirty="0" smtClean="0">
                <a:solidFill>
                  <a:srgbClr val="FF0000"/>
                </a:solidFill>
              </a:rPr>
              <a:t> </a:t>
            </a:r>
            <a:r>
              <a:rPr lang="en-US" dirty="0" smtClean="0"/>
              <a:t>Not </a:t>
            </a:r>
            <a:r>
              <a:rPr lang="en-US" dirty="0"/>
              <a:t>knowingly prepare a false return </a:t>
            </a:r>
          </a:p>
          <a:p>
            <a:pPr marL="573088" indent="-569913" eaLnBrk="1" fontAlgn="auto" hangingPunct="1">
              <a:lnSpc>
                <a:spcPct val="110000"/>
              </a:lnSpc>
              <a:spcAft>
                <a:spcPts val="0"/>
              </a:spcAft>
              <a:buClr>
                <a:schemeClr val="accent3">
                  <a:lumMod val="75000"/>
                </a:schemeClr>
              </a:buClr>
              <a:buFont typeface="Calibri" panose="020F0502020204030204" pitchFamily="34" charset="0"/>
              <a:buNone/>
              <a:defRPr/>
            </a:pPr>
            <a:r>
              <a:rPr lang="en-US" dirty="0" smtClean="0">
                <a:solidFill>
                  <a:srgbClr val="FF0000"/>
                </a:solidFill>
              </a:rPr>
              <a:t>#</a:t>
            </a:r>
            <a:r>
              <a:rPr lang="en-US" dirty="0">
                <a:solidFill>
                  <a:srgbClr val="FF0000"/>
                </a:solidFill>
              </a:rPr>
              <a:t>5: </a:t>
            </a:r>
            <a:r>
              <a:rPr lang="en-US" dirty="0" smtClean="0"/>
              <a:t>Do Not </a:t>
            </a:r>
            <a:r>
              <a:rPr lang="en-US" dirty="0"/>
              <a:t>engage in any criminal or any conduct deemed to have a negative effect on the program</a:t>
            </a:r>
          </a:p>
          <a:p>
            <a:pPr marL="573088" indent="-569913" eaLnBrk="1" fontAlgn="auto" hangingPunct="1">
              <a:lnSpc>
                <a:spcPct val="110000"/>
              </a:lnSpc>
              <a:spcAft>
                <a:spcPts val="0"/>
              </a:spcAft>
              <a:buClr>
                <a:schemeClr val="accent3">
                  <a:lumMod val="75000"/>
                </a:schemeClr>
              </a:buClr>
              <a:buFont typeface="Calibri" panose="020F0502020204030204" pitchFamily="34" charset="0"/>
              <a:buNone/>
              <a:defRPr/>
            </a:pPr>
            <a:r>
              <a:rPr lang="en-US" dirty="0" smtClean="0">
                <a:solidFill>
                  <a:srgbClr val="FF0000"/>
                </a:solidFill>
              </a:rPr>
              <a:t>#6: </a:t>
            </a:r>
            <a:r>
              <a:rPr lang="en-US" dirty="0" smtClean="0"/>
              <a:t>Treat all taxpayers in a professional, courteous and respectful manner</a:t>
            </a:r>
          </a:p>
          <a:p>
            <a:pPr eaLnBrk="1" fontAlgn="auto" hangingPunct="1">
              <a:lnSpc>
                <a:spcPct val="110000"/>
              </a:lnSpc>
              <a:spcAft>
                <a:spcPts val="0"/>
              </a:spcAft>
              <a:buClr>
                <a:schemeClr val="accent3">
                  <a:lumMod val="75000"/>
                </a:schemeClr>
              </a:buClr>
              <a:defRPr/>
            </a:pPr>
            <a:endParaRPr lang="en-US" dirty="0"/>
          </a:p>
        </p:txBody>
      </p:sp>
      <p:sp>
        <p:nvSpPr>
          <p:cNvPr id="4" name="Footer Placeholder 3"/>
          <p:cNvSpPr>
            <a:spLocks noGrp="1"/>
          </p:cNvSpPr>
          <p:nvPr>
            <p:ph type="ftr" sz="quarter" idx="13"/>
          </p:nvPr>
        </p:nvSpPr>
        <p:spPr/>
        <p:txBody>
          <a:bodyPr/>
          <a:lstStyle/>
          <a:p>
            <a:pPr>
              <a:defRPr/>
            </a:pPr>
            <a:r>
              <a:rPr lang="en-US" dirty="0" smtClean="0"/>
              <a:t>Tax Year 2015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Slide Number Placeholder 4"/>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27D6465-03F0-4D79-BED5-84AD3AEA0773}" type="slidenum">
              <a:rPr lang="en-US" altLang="en-US" smtClean="0"/>
              <a:pPr/>
              <a:t>17</a:t>
            </a:fld>
            <a:endParaRPr lang="en-US" altLang="en-US" dirty="0" smtClean="0"/>
          </a:p>
        </p:txBody>
      </p:sp>
      <p:sp>
        <p:nvSpPr>
          <p:cNvPr id="2" name="Title 1"/>
          <p:cNvSpPr>
            <a:spLocks noGrp="1"/>
          </p:cNvSpPr>
          <p:nvPr>
            <p:ph type="title"/>
          </p:nvPr>
        </p:nvSpPr>
        <p:spPr/>
        <p:txBody>
          <a:bodyPr>
            <a:normAutofit fontScale="90000"/>
          </a:bodyPr>
          <a:lstStyle/>
          <a:p>
            <a:r>
              <a:rPr lang="en-US" dirty="0" smtClean="0"/>
              <a:t>AARP Foundation Tax-Aide</a:t>
            </a:r>
            <a:br>
              <a:rPr lang="en-US" dirty="0" smtClean="0"/>
            </a:br>
            <a:r>
              <a:rPr lang="en-US" dirty="0" smtClean="0"/>
              <a:t>Standards of Professionalism</a:t>
            </a:r>
            <a:endParaRPr lang="en-US" dirty="0"/>
          </a:p>
        </p:txBody>
      </p:sp>
      <p:sp>
        <p:nvSpPr>
          <p:cNvPr id="3" name="Content Placeholder 2"/>
          <p:cNvSpPr>
            <a:spLocks noGrp="1"/>
          </p:cNvSpPr>
          <p:nvPr>
            <p:ph sz="quarter" idx="12"/>
          </p:nvPr>
        </p:nvSpPr>
        <p:spPr>
          <a:xfrm>
            <a:off x="914400" y="1905000"/>
            <a:ext cx="7772400" cy="4114800"/>
          </a:xfrm>
        </p:spPr>
        <p:txBody>
          <a:bodyPr>
            <a:normAutofit lnSpcReduction="10000"/>
          </a:bodyPr>
          <a:lstStyle/>
          <a:p>
            <a:r>
              <a:rPr lang="en-US" dirty="0" smtClean="0"/>
              <a:t>Discussions of politics, race, nationality, gender identity, religion are inappropriate.</a:t>
            </a:r>
          </a:p>
          <a:p>
            <a:r>
              <a:rPr lang="en-US" dirty="0" smtClean="0"/>
              <a:t>Treat all taxpayers/volunteers equally and with courtesy – no discrimination </a:t>
            </a:r>
          </a:p>
          <a:p>
            <a:r>
              <a:rPr lang="en-US" dirty="0" smtClean="0"/>
              <a:t>Only prepare “in-scope” returns</a:t>
            </a:r>
          </a:p>
          <a:p>
            <a:r>
              <a:rPr lang="en-US" dirty="0" smtClean="0"/>
              <a:t>All tax returns will receive a Quality Review by 2nd certified Counselor</a:t>
            </a:r>
          </a:p>
          <a:p>
            <a:pPr lvl="1"/>
            <a:endParaRPr lang="en-US" dirty="0"/>
          </a:p>
        </p:txBody>
      </p:sp>
      <p:sp>
        <p:nvSpPr>
          <p:cNvPr id="4" name="Footer Placeholder 3"/>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Slide Number Placeholder 4"/>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D35DC03-2D26-4A5A-954C-D53F88C09A6A}" type="slidenum">
              <a:rPr lang="en-US" altLang="en-US" smtClean="0"/>
              <a:pPr/>
              <a:t>18</a:t>
            </a:fld>
            <a:endParaRPr lang="en-US" altLang="en-US" dirty="0" smtClean="0"/>
          </a:p>
        </p:txBody>
      </p:sp>
      <p:sp>
        <p:nvSpPr>
          <p:cNvPr id="2" name="Title 1"/>
          <p:cNvSpPr>
            <a:spLocks noGrp="1"/>
          </p:cNvSpPr>
          <p:nvPr>
            <p:ph type="title"/>
          </p:nvPr>
        </p:nvSpPr>
        <p:spPr/>
        <p:txBody>
          <a:bodyPr/>
          <a:lstStyle/>
          <a:p>
            <a:r>
              <a:rPr lang="en-US" dirty="0" smtClean="0"/>
              <a:t>Standards of Professionalism</a:t>
            </a:r>
            <a:endParaRPr lang="en-US" dirty="0"/>
          </a:p>
        </p:txBody>
      </p:sp>
      <p:sp>
        <p:nvSpPr>
          <p:cNvPr id="3" name="Content Placeholder 2"/>
          <p:cNvSpPr>
            <a:spLocks noGrp="1"/>
          </p:cNvSpPr>
          <p:nvPr>
            <p:ph sz="quarter" idx="12"/>
          </p:nvPr>
        </p:nvSpPr>
        <p:spPr/>
        <p:txBody>
          <a:bodyPr>
            <a:normAutofit fontScale="92500" lnSpcReduction="20000"/>
          </a:bodyPr>
          <a:lstStyle/>
          <a:p>
            <a:r>
              <a:rPr lang="en-US" dirty="0" smtClean="0"/>
              <a:t>Do not discuss taxpayer information with anyone who does not have a “need to know”</a:t>
            </a:r>
          </a:p>
          <a:p>
            <a:r>
              <a:rPr lang="en-US" dirty="0" smtClean="0"/>
              <a:t>When issue arises regarding taxpayer return that requires consultation with 2nd volunteer:</a:t>
            </a:r>
          </a:p>
          <a:p>
            <a:pPr lvl="1"/>
            <a:r>
              <a:rPr lang="en-US" dirty="0" smtClean="0"/>
              <a:t>Discuss away from taxpayer</a:t>
            </a:r>
          </a:p>
          <a:p>
            <a:pPr lvl="1"/>
            <a:r>
              <a:rPr lang="en-US" dirty="0" smtClean="0"/>
              <a:t>Discuss quietly to ensure other taxpayers do not hear private information</a:t>
            </a:r>
          </a:p>
          <a:p>
            <a:pPr lvl="1"/>
            <a:r>
              <a:rPr lang="en-US" dirty="0" smtClean="0"/>
              <a:t>Resolve differences of opinion privately to sustain taxpayer confidence in the knowledge and skills of the Counselors</a:t>
            </a:r>
          </a:p>
          <a:p>
            <a:pPr lvl="1"/>
            <a:endParaRPr lang="en-US" dirty="0" smtClean="0"/>
          </a:p>
          <a:p>
            <a:pPr lvl="1"/>
            <a:endParaRPr lang="en-US" dirty="0" smtClean="0"/>
          </a:p>
        </p:txBody>
      </p:sp>
      <p:sp>
        <p:nvSpPr>
          <p:cNvPr id="4" name="Footer Placeholder 3"/>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Slide Number Placeholder 3"/>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D827575-1EF0-4778-AF65-E536F403C459}" type="slidenum">
              <a:rPr lang="en-US" altLang="en-US" smtClean="0"/>
              <a:pPr/>
              <a:t>19</a:t>
            </a:fld>
            <a:endParaRPr lang="en-US" altLang="en-US" dirty="0" smtClean="0"/>
          </a:p>
        </p:txBody>
      </p:sp>
      <p:sp>
        <p:nvSpPr>
          <p:cNvPr id="2" name="Title 1"/>
          <p:cNvSpPr>
            <a:spLocks noGrp="1"/>
          </p:cNvSpPr>
          <p:nvPr>
            <p:ph type="title"/>
          </p:nvPr>
        </p:nvSpPr>
        <p:spPr/>
        <p:txBody>
          <a:bodyPr/>
          <a:lstStyle/>
          <a:p>
            <a:r>
              <a:rPr lang="en-US" dirty="0" smtClean="0"/>
              <a:t>Standards of Professionalism</a:t>
            </a:r>
            <a:endParaRPr lang="en-US" dirty="0"/>
          </a:p>
        </p:txBody>
      </p:sp>
      <p:sp>
        <p:nvSpPr>
          <p:cNvPr id="43011" name="Content Placeholder 2"/>
          <p:cNvSpPr>
            <a:spLocks noGrp="1"/>
          </p:cNvSpPr>
          <p:nvPr>
            <p:ph sz="quarter" idx="12"/>
          </p:nvPr>
        </p:nvSpPr>
        <p:spPr/>
        <p:txBody>
          <a:bodyPr>
            <a:normAutofit fontScale="77500" lnSpcReduction="20000"/>
          </a:bodyPr>
          <a:lstStyle/>
          <a:p>
            <a:r>
              <a:rPr lang="en-US" altLang="en-US" dirty="0" smtClean="0"/>
              <a:t>Angry taxpayer?</a:t>
            </a:r>
          </a:p>
          <a:p>
            <a:pPr lvl="1"/>
            <a:r>
              <a:rPr lang="en-US" altLang="en-US" dirty="0" smtClean="0"/>
              <a:t>Attempt to diffuse situation</a:t>
            </a:r>
          </a:p>
          <a:p>
            <a:pPr lvl="1"/>
            <a:r>
              <a:rPr lang="en-US" altLang="en-US" dirty="0" smtClean="0"/>
              <a:t>Move to quiet area, if possible</a:t>
            </a:r>
          </a:p>
          <a:p>
            <a:pPr lvl="1"/>
            <a:r>
              <a:rPr lang="en-US" altLang="en-US" dirty="0" smtClean="0"/>
              <a:t>Immediately notify Local Coordinator</a:t>
            </a:r>
          </a:p>
          <a:p>
            <a:r>
              <a:rPr lang="en-US" altLang="en-US" dirty="0" smtClean="0"/>
              <a:t>Provide assistance to those with disabilities</a:t>
            </a:r>
          </a:p>
          <a:p>
            <a:pPr lvl="1"/>
            <a:r>
              <a:rPr lang="en-US" altLang="en-US" dirty="0" smtClean="0"/>
              <a:t>Assure welcome</a:t>
            </a:r>
          </a:p>
          <a:p>
            <a:pPr lvl="1"/>
            <a:r>
              <a:rPr lang="en-US" altLang="en-US" dirty="0" smtClean="0"/>
              <a:t>Requested assistance not available, notify Local Coordinator</a:t>
            </a:r>
          </a:p>
          <a:p>
            <a:r>
              <a:rPr lang="en-US" altLang="en-US" dirty="0" smtClean="0"/>
              <a:t>Do not provide personal information for any volunteer</a:t>
            </a:r>
          </a:p>
          <a:p>
            <a:pPr lvl="1"/>
            <a:r>
              <a:rPr lang="en-US" altLang="en-US" dirty="0" smtClean="0"/>
              <a:t>Refer inquiries to Local Coordinator </a:t>
            </a:r>
          </a:p>
        </p:txBody>
      </p:sp>
      <p:sp>
        <p:nvSpPr>
          <p:cNvPr id="3" name="Footer Placeholder 2"/>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942E379-5F06-4CF4-A58F-16F8C989C4B0}" type="slidenum">
              <a:rPr lang="en-US" altLang="en-US" smtClean="0">
                <a:solidFill>
                  <a:srgbClr val="474B78"/>
                </a:solidFill>
              </a:rPr>
              <a:pPr/>
              <a:t>2</a:t>
            </a:fld>
            <a:endParaRPr lang="en-US" altLang="en-US" dirty="0" smtClean="0">
              <a:solidFill>
                <a:srgbClr val="474B78"/>
              </a:solidFill>
            </a:endParaRPr>
          </a:p>
        </p:txBody>
      </p:sp>
      <p:sp>
        <p:nvSpPr>
          <p:cNvPr id="2" name="Title 1"/>
          <p:cNvSpPr>
            <a:spLocks noGrp="1"/>
          </p:cNvSpPr>
          <p:nvPr>
            <p:ph type="title"/>
          </p:nvPr>
        </p:nvSpPr>
        <p:spPr/>
        <p:txBody>
          <a:bodyPr/>
          <a:lstStyle/>
          <a:p>
            <a:pPr>
              <a:defRPr/>
            </a:pPr>
            <a:r>
              <a:rPr lang="en-US" smtClean="0"/>
              <a:t>Goal</a:t>
            </a:r>
            <a:endParaRPr lang="en-US" dirty="0"/>
          </a:p>
        </p:txBody>
      </p:sp>
      <p:sp>
        <p:nvSpPr>
          <p:cNvPr id="15363" name="Content Placeholder 2"/>
          <p:cNvSpPr>
            <a:spLocks noGrp="1"/>
          </p:cNvSpPr>
          <p:nvPr>
            <p:ph sz="quarter" idx="12"/>
          </p:nvPr>
        </p:nvSpPr>
        <p:spPr/>
        <p:txBody>
          <a:bodyPr/>
          <a:lstStyle/>
          <a:p>
            <a:pPr marL="0" lvl="1" indent="0">
              <a:spcBef>
                <a:spcPts val="1800"/>
              </a:spcBef>
              <a:buClr>
                <a:srgbClr val="B54A10"/>
              </a:buClr>
              <a:buSzPct val="94000"/>
              <a:buFont typeface="Wingdings" panose="05000000000000000000" pitchFamily="2" charset="2"/>
              <a:buNone/>
            </a:pPr>
            <a:r>
              <a:rPr lang="en-US" altLang="en-US" sz="3500" smtClean="0"/>
              <a:t>Improve volunteer satisfaction and create a more satisfying experience for taxpayers by ensuring that all sites comply with Tax-Aide policy</a:t>
            </a:r>
            <a:endParaRPr lang="en-US" altLang="en-US" dirty="0" smtClean="0"/>
          </a:p>
        </p:txBody>
      </p:sp>
      <p:sp>
        <p:nvSpPr>
          <p:cNvPr id="3" name="Footer Placeholder 2"/>
          <p:cNvSpPr>
            <a:spLocks noGrp="1"/>
          </p:cNvSpPr>
          <p:nvPr>
            <p:ph type="ftr" sz="quarter" idx="13"/>
          </p:nvPr>
        </p:nvSpPr>
        <p:spPr/>
        <p:txBody>
          <a:bodyPr/>
          <a:lstStyle/>
          <a:p>
            <a:pPr>
              <a:defRPr/>
            </a:pPr>
            <a:r>
              <a:rPr lang="en-US" smtClean="0"/>
              <a:t>Tax Year 2015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Counselors Need to Know</a:t>
            </a:r>
            <a:endParaRPr lang="en-US" dirty="0"/>
          </a:p>
        </p:txBody>
      </p:sp>
      <p:sp>
        <p:nvSpPr>
          <p:cNvPr id="44035" name="Content Placeholder 2"/>
          <p:cNvSpPr>
            <a:spLocks noGrp="1"/>
          </p:cNvSpPr>
          <p:nvPr>
            <p:ph sz="half" idx="1"/>
          </p:nvPr>
        </p:nvSpPr>
        <p:spPr/>
        <p:txBody>
          <a:bodyPr>
            <a:noAutofit/>
          </a:bodyPr>
          <a:lstStyle/>
          <a:p>
            <a:pPr eaLnBrk="1" hangingPunct="1"/>
            <a:r>
              <a:rPr lang="en-US" altLang="en-US" dirty="0" err="1" smtClean="0"/>
              <a:t>QSR</a:t>
            </a:r>
            <a:r>
              <a:rPr lang="en-US" altLang="en-US" dirty="0" smtClean="0"/>
              <a:t> #6</a:t>
            </a:r>
          </a:p>
          <a:p>
            <a:pPr eaLnBrk="1" hangingPunct="1"/>
            <a:r>
              <a:rPr lang="en-US" altLang="en-US" dirty="0" smtClean="0"/>
              <a:t>Timely Filing of Tax Returns</a:t>
            </a:r>
          </a:p>
          <a:p>
            <a:pPr eaLnBrk="1" hangingPunct="1"/>
            <a:endParaRPr lang="en-US" altLang="en-US" dirty="0" smtClean="0"/>
          </a:p>
        </p:txBody>
      </p:sp>
      <p:sp>
        <p:nvSpPr>
          <p:cNvPr id="44036" name="Content Placeholder 3"/>
          <p:cNvSpPr>
            <a:spLocks noGrp="1"/>
          </p:cNvSpPr>
          <p:nvPr>
            <p:ph sz="half" idx="2"/>
          </p:nvPr>
        </p:nvSpPr>
        <p:spPr>
          <a:ln>
            <a:solidFill>
              <a:schemeClr val="accent2"/>
            </a:solidFill>
            <a:miter lim="800000"/>
            <a:headEnd/>
            <a:tailEnd/>
          </a:ln>
        </p:spPr>
        <p:txBody>
          <a:bodyPr>
            <a:normAutofit fontScale="92500" lnSpcReduction="20000"/>
          </a:bodyPr>
          <a:lstStyle/>
          <a:p>
            <a:pPr eaLnBrk="1" hangingPunct="1">
              <a:buClr>
                <a:srgbClr val="B54A10"/>
              </a:buClr>
            </a:pPr>
            <a:r>
              <a:rPr lang="en-US" altLang="en-US" sz="2400" dirty="0" smtClean="0"/>
              <a:t>Both taxpayer and spouse must sign Form 8879 to authorize e-file </a:t>
            </a:r>
            <a:r>
              <a:rPr lang="en-US" altLang="en-US" sz="2400" dirty="0"/>
              <a:t>o</a:t>
            </a:r>
            <a:r>
              <a:rPr lang="en-US" altLang="en-US" sz="2400" dirty="0" smtClean="0"/>
              <a:t>f return —Counselors may never sign for a taxpayer</a:t>
            </a:r>
          </a:p>
          <a:p>
            <a:pPr eaLnBrk="1" hangingPunct="1">
              <a:buClr>
                <a:srgbClr val="B54A10"/>
              </a:buClr>
            </a:pPr>
            <a:r>
              <a:rPr lang="en-US" altLang="en-US" sz="2400" dirty="0" smtClean="0">
                <a:solidFill>
                  <a:srgbClr val="3333FF"/>
                </a:solidFill>
              </a:rPr>
              <a:t>All Counselors must inform taxpayer that he/she is responsible for accuracy of return before signing 8879</a:t>
            </a:r>
          </a:p>
          <a:p>
            <a:pPr eaLnBrk="1" hangingPunct="1">
              <a:buClr>
                <a:srgbClr val="B54A10"/>
              </a:buClr>
            </a:pPr>
            <a:r>
              <a:rPr lang="en-US" altLang="en-US" sz="2400" dirty="0" smtClean="0"/>
              <a:t>Any rejects should be resolved in timely manner (usually within 3 days)</a:t>
            </a:r>
          </a:p>
          <a:p>
            <a:pPr eaLnBrk="1" hangingPunct="1">
              <a:buClr>
                <a:srgbClr val="B54A10"/>
              </a:buClr>
            </a:pPr>
            <a:endParaRPr lang="en-US" altLang="en-US" sz="2400" dirty="0" smtClean="0">
              <a:solidFill>
                <a:srgbClr val="FF0000"/>
              </a:solidFill>
            </a:endParaRPr>
          </a:p>
        </p:txBody>
      </p:sp>
      <p:sp>
        <p:nvSpPr>
          <p:cNvPr id="44037" name="Content Placeholder 6"/>
          <p:cNvSpPr>
            <a:spLocks noGrp="1"/>
          </p:cNvSpPr>
          <p:nvPr>
            <p:ph sz="half" idx="12"/>
          </p:nvPr>
        </p:nvSpPr>
        <p:spPr/>
        <p:txBody>
          <a:bodyPr>
            <a:normAutofit fontScale="92500" lnSpcReduction="10000"/>
          </a:bodyPr>
          <a:lstStyle/>
          <a:p>
            <a:pPr eaLnBrk="1" hangingPunct="1"/>
            <a:r>
              <a:rPr lang="en-US" altLang="en-US" dirty="0" smtClean="0"/>
              <a:t>Goals: </a:t>
            </a:r>
            <a:r>
              <a:rPr lang="en-US" altLang="en-US" sz="2400" dirty="0" smtClean="0"/>
              <a:t>100% taxpayers are reminded that the accuracy of the return is their responsibility</a:t>
            </a:r>
          </a:p>
          <a:p>
            <a:pPr eaLnBrk="1" hangingPunct="1"/>
            <a:r>
              <a:rPr lang="en-US" altLang="en-US" sz="2400" dirty="0" smtClean="0"/>
              <a:t>Returns filed in timely manner</a:t>
            </a:r>
          </a:p>
        </p:txBody>
      </p:sp>
      <p:sp>
        <p:nvSpPr>
          <p:cNvPr id="44038" name="Footer Placeholder 2"/>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smtClean="0">
                <a:solidFill>
                  <a:srgbClr val="F2F2F2"/>
                </a:solidFill>
              </a:rPr>
              <a:t>Tax Year 2015</a:t>
            </a:r>
          </a:p>
        </p:txBody>
      </p:sp>
      <p:sp>
        <p:nvSpPr>
          <p:cNvPr id="44039"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6BD7553-289E-4556-86F2-2A7CD2BE6AC0}" type="slidenum">
              <a:rPr lang="en-US" altLang="en-US" smtClean="0">
                <a:solidFill>
                  <a:srgbClr val="474B78"/>
                </a:solidFill>
              </a:rPr>
              <a:pPr/>
              <a:t>20</a:t>
            </a:fld>
            <a:endParaRPr lang="en-US" altLang="en-US" dirty="0" smtClean="0">
              <a:solidFill>
                <a:srgbClr val="474B78"/>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You Need to Know</a:t>
            </a:r>
            <a:endParaRPr lang="en-US" dirty="0"/>
          </a:p>
        </p:txBody>
      </p:sp>
      <p:sp>
        <p:nvSpPr>
          <p:cNvPr id="46083" name="Content Placeholder 2"/>
          <p:cNvSpPr>
            <a:spLocks noGrp="1"/>
          </p:cNvSpPr>
          <p:nvPr>
            <p:ph sz="half" idx="1"/>
          </p:nvPr>
        </p:nvSpPr>
        <p:spPr/>
        <p:txBody>
          <a:bodyPr/>
          <a:lstStyle/>
          <a:p>
            <a:r>
              <a:rPr lang="en-US" altLang="en-US" dirty="0" err="1" smtClean="0"/>
              <a:t>QSR</a:t>
            </a:r>
            <a:r>
              <a:rPr lang="en-US" altLang="en-US" dirty="0" smtClean="0"/>
              <a:t> #7</a:t>
            </a:r>
          </a:p>
          <a:p>
            <a:r>
              <a:rPr lang="en-US" altLang="en-US" dirty="0" smtClean="0"/>
              <a:t>Title VI</a:t>
            </a:r>
          </a:p>
          <a:p>
            <a:endParaRPr lang="en-US" altLang="en-US" dirty="0" smtClean="0"/>
          </a:p>
        </p:txBody>
      </p:sp>
      <p:sp>
        <p:nvSpPr>
          <p:cNvPr id="4" name="Content Placeholder 3"/>
          <p:cNvSpPr>
            <a:spLocks noGrp="1"/>
          </p:cNvSpPr>
          <p:nvPr>
            <p:ph sz="half" idx="2"/>
          </p:nvPr>
        </p:nvSpPr>
        <p:spPr>
          <a:ln>
            <a:solidFill>
              <a:schemeClr val="accent2"/>
            </a:solidFill>
          </a:ln>
        </p:spPr>
        <p:txBody>
          <a:bodyPr>
            <a:normAutofit/>
          </a:bodyPr>
          <a:lstStyle/>
          <a:p>
            <a:pPr>
              <a:defRPr/>
            </a:pPr>
            <a:r>
              <a:rPr lang="en-US" dirty="0" smtClean="0"/>
              <a:t>AARP Poster (D143)</a:t>
            </a:r>
          </a:p>
          <a:p>
            <a:pPr marL="53975" indent="0">
              <a:buFont typeface="Calibri" pitchFamily="34" charset="0"/>
              <a:buNone/>
              <a:defRPr/>
            </a:pPr>
            <a:r>
              <a:rPr lang="en-US" dirty="0" smtClean="0"/>
              <a:t> </a:t>
            </a:r>
            <a:r>
              <a:rPr lang="en-US" dirty="0" smtClean="0">
                <a:solidFill>
                  <a:schemeClr val="accent2"/>
                </a:solidFill>
              </a:rPr>
              <a:t>* </a:t>
            </a:r>
            <a:r>
              <a:rPr lang="en-US" dirty="0">
                <a:solidFill>
                  <a:srgbClr val="3333FF"/>
                </a:solidFill>
              </a:rPr>
              <a:t>T</a:t>
            </a:r>
            <a:r>
              <a:rPr lang="en-US" dirty="0" smtClean="0">
                <a:solidFill>
                  <a:srgbClr val="3333FF"/>
                </a:solidFill>
              </a:rPr>
              <a:t>rash or re-cycle 	old posters!</a:t>
            </a:r>
          </a:p>
          <a:p>
            <a:pPr>
              <a:defRPr/>
            </a:pPr>
            <a:r>
              <a:rPr lang="en-US" dirty="0" smtClean="0"/>
              <a:t>Must display at “first point of contact between volunteer and taxpayer.”</a:t>
            </a:r>
          </a:p>
        </p:txBody>
      </p:sp>
      <p:sp>
        <p:nvSpPr>
          <p:cNvPr id="46085" name="Content Placeholder 2"/>
          <p:cNvSpPr>
            <a:spLocks noGrp="1"/>
          </p:cNvSpPr>
          <p:nvPr>
            <p:ph sz="half" idx="12"/>
          </p:nvPr>
        </p:nvSpPr>
        <p:spPr/>
        <p:txBody>
          <a:bodyPr/>
          <a:lstStyle/>
          <a:p>
            <a:r>
              <a:rPr lang="en-US" altLang="en-US" dirty="0" smtClean="0"/>
              <a:t>Sites must provide information to taxpayers regarding their Civil Rights.</a:t>
            </a:r>
          </a:p>
        </p:txBody>
      </p:sp>
      <p:sp>
        <p:nvSpPr>
          <p:cNvPr id="46086" name="Footer Placeholder 2"/>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smtClean="0">
                <a:solidFill>
                  <a:srgbClr val="F2F2F2"/>
                </a:solidFill>
              </a:rPr>
              <a:t>Tax Year 2015</a:t>
            </a:r>
          </a:p>
        </p:txBody>
      </p:sp>
      <p:sp>
        <p:nvSpPr>
          <p:cNvPr id="46087"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DDA4308-9C70-4518-8776-48F2A71F41E2}" type="slidenum">
              <a:rPr lang="en-US" altLang="en-US" smtClean="0">
                <a:solidFill>
                  <a:srgbClr val="474B78"/>
                </a:solidFill>
              </a:rPr>
              <a:pPr/>
              <a:t>21</a:t>
            </a:fld>
            <a:endParaRPr lang="en-US" altLang="en-US" dirty="0" smtClean="0">
              <a:solidFill>
                <a:srgbClr val="474B78"/>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722312" y="6314541"/>
            <a:ext cx="2895600" cy="365125"/>
          </a:xfrm>
        </p:spPr>
        <p:txBody>
          <a:bodyPr/>
          <a:lstStyle/>
          <a:p>
            <a:r>
              <a:rPr lang="en-US" dirty="0" smtClean="0"/>
              <a:t>Tax Year 2015</a:t>
            </a:r>
            <a:endParaRPr lang="en-US" dirty="0"/>
          </a:p>
        </p:txBody>
      </p:sp>
      <p:sp>
        <p:nvSpPr>
          <p:cNvPr id="47112" name="Slide Number Placeholder 3"/>
          <p:cNvSpPr>
            <a:spLocks noGrp="1"/>
          </p:cNvSpPr>
          <p:nvPr>
            <p:ph type="sldNum" sz="quarter" idx="11"/>
          </p:nvPr>
        </p:nvSpPr>
        <p:spPr>
          <a:xfrm>
            <a:off x="265112" y="6314541"/>
            <a:ext cx="304800" cy="365125"/>
          </a:xfrm>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AFF81FB-97D8-4017-A3BB-8C0331816DA0}" type="slidenum">
              <a:rPr lang="en-US" altLang="en-US" smtClean="0"/>
              <a:pPr/>
              <a:t>22</a:t>
            </a:fld>
            <a:endParaRPr lang="en-US" altLang="en-US" dirty="0" smtClean="0"/>
          </a:p>
        </p:txBody>
      </p:sp>
      <p:sp>
        <p:nvSpPr>
          <p:cNvPr id="2" name="Title 1"/>
          <p:cNvSpPr>
            <a:spLocks noGrp="1"/>
          </p:cNvSpPr>
          <p:nvPr>
            <p:ph type="title"/>
          </p:nvPr>
        </p:nvSpPr>
        <p:spPr/>
        <p:txBody>
          <a:bodyPr/>
          <a:lstStyle/>
          <a:p>
            <a:r>
              <a:rPr lang="en-US" dirty="0" smtClean="0"/>
              <a:t>What Counselors Need to Know</a:t>
            </a:r>
            <a:endParaRPr lang="en-US" dirty="0"/>
          </a:p>
        </p:txBody>
      </p:sp>
      <p:sp>
        <p:nvSpPr>
          <p:cNvPr id="47107" name="Content Placeholder 2"/>
          <p:cNvSpPr>
            <a:spLocks noGrp="1"/>
          </p:cNvSpPr>
          <p:nvPr>
            <p:ph sz="half" idx="4294967295"/>
          </p:nvPr>
        </p:nvSpPr>
        <p:spPr>
          <a:xfrm>
            <a:off x="569912" y="1447800"/>
            <a:ext cx="7772400" cy="873125"/>
          </a:xfrm>
        </p:spPr>
        <p:txBody>
          <a:bodyPr>
            <a:noAutofit/>
          </a:bodyPr>
          <a:lstStyle/>
          <a:p>
            <a:pPr marL="0" indent="0" eaLnBrk="1" hangingPunct="1">
              <a:buFont typeface="Calibri" panose="020F0502020204030204" pitchFamily="34" charset="0"/>
              <a:buNone/>
            </a:pPr>
            <a:r>
              <a:rPr lang="en-US" altLang="en-US" dirty="0" err="1" smtClean="0">
                <a:solidFill>
                  <a:schemeClr val="tx1"/>
                </a:solidFill>
              </a:rPr>
              <a:t>QSR</a:t>
            </a:r>
            <a:r>
              <a:rPr lang="en-US" altLang="en-US" dirty="0" smtClean="0">
                <a:solidFill>
                  <a:schemeClr val="tx1"/>
                </a:solidFill>
              </a:rPr>
              <a:t> #8 All Returns must have the correct Site Identification Number</a:t>
            </a:r>
          </a:p>
        </p:txBody>
      </p:sp>
      <p:pic>
        <p:nvPicPr>
          <p:cNvPr id="47108" name="Picture 6" descr="Screen Clippi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3912" y="2362200"/>
            <a:ext cx="8091488" cy="1371600"/>
          </a:xfrm>
          <a:prstGeom prst="rect">
            <a:avLst/>
          </a:prstGeom>
          <a:noFill/>
          <a:ln>
            <a:noFill/>
          </a:ln>
          <a:extLst/>
        </p:spPr>
      </p:pic>
      <p:sp>
        <p:nvSpPr>
          <p:cNvPr id="10" name="TextBox 9"/>
          <p:cNvSpPr txBox="1">
            <a:spLocks noChangeArrowheads="1"/>
          </p:cNvSpPr>
          <p:nvPr/>
        </p:nvSpPr>
        <p:spPr bwMode="auto">
          <a:xfrm>
            <a:off x="569912" y="3775075"/>
            <a:ext cx="8229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err="1"/>
              <a:t>QSR</a:t>
            </a:r>
            <a:r>
              <a:rPr lang="en-US" altLang="en-US" sz="2800" b="1" dirty="0"/>
              <a:t> #9 All Sites must have the correct Electronic 	 Filing Identification Number</a:t>
            </a:r>
          </a:p>
        </p:txBody>
      </p:sp>
      <p:sp>
        <p:nvSpPr>
          <p:cNvPr id="5" name="Rounded Rectangle 4"/>
          <p:cNvSpPr/>
          <p:nvPr/>
        </p:nvSpPr>
        <p:spPr>
          <a:xfrm>
            <a:off x="2322512" y="3429000"/>
            <a:ext cx="1295400" cy="228600"/>
          </a:xfrm>
          <a:prstGeom prst="roundRect">
            <a:avLst/>
          </a:prstGeom>
          <a:solidFill>
            <a:schemeClr val="accent1">
              <a:lumMod val="40000"/>
              <a:lumOff val="60000"/>
              <a:alpha val="36000"/>
            </a:schemeClr>
          </a:solidFill>
          <a:ln w="381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31754" name="Picture 9"/>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474787" y="4800600"/>
            <a:ext cx="6638925" cy="1447800"/>
          </a:xfrm>
          <a:prstGeom prst="rect">
            <a:avLst/>
          </a:prstGeom>
          <a:noFill/>
          <a:ln w="9525">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
        <p:nvSpPr>
          <p:cNvPr id="12" name="Rounded Rectangle 11"/>
          <p:cNvSpPr/>
          <p:nvPr/>
        </p:nvSpPr>
        <p:spPr>
          <a:xfrm>
            <a:off x="2360612" y="5219700"/>
            <a:ext cx="723900" cy="304800"/>
          </a:xfrm>
          <a:prstGeom prst="roundRect">
            <a:avLst/>
          </a:prstGeom>
          <a:solidFill>
            <a:schemeClr val="accent1">
              <a:lumMod val="40000"/>
              <a:lumOff val="60000"/>
              <a:alpha val="36000"/>
            </a:schemeClr>
          </a:solidFill>
          <a:ln w="381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5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Counselors Need to Know</a:t>
            </a:r>
            <a:endParaRPr lang="en-US" dirty="0"/>
          </a:p>
        </p:txBody>
      </p:sp>
      <p:sp>
        <p:nvSpPr>
          <p:cNvPr id="49155" name="Content Placeholder 2"/>
          <p:cNvSpPr>
            <a:spLocks noGrp="1"/>
          </p:cNvSpPr>
          <p:nvPr>
            <p:ph sz="half" idx="1"/>
          </p:nvPr>
        </p:nvSpPr>
        <p:spPr/>
        <p:txBody>
          <a:bodyPr>
            <a:normAutofit fontScale="70000" lnSpcReduction="20000"/>
          </a:bodyPr>
          <a:lstStyle/>
          <a:p>
            <a:r>
              <a:rPr lang="en-US" altLang="en-US" dirty="0" err="1" smtClean="0"/>
              <a:t>QSR</a:t>
            </a:r>
            <a:r>
              <a:rPr lang="en-US" altLang="en-US" dirty="0" smtClean="0"/>
              <a:t> #10</a:t>
            </a:r>
          </a:p>
          <a:p>
            <a:r>
              <a:rPr lang="en-US" altLang="en-US" dirty="0" smtClean="0"/>
              <a:t>Security, Privacy, Confidentiality</a:t>
            </a:r>
          </a:p>
          <a:p>
            <a:endParaRPr lang="en-US" altLang="en-US" dirty="0" smtClean="0"/>
          </a:p>
        </p:txBody>
      </p:sp>
      <p:sp>
        <p:nvSpPr>
          <p:cNvPr id="4" name="Content Placeholder 3"/>
          <p:cNvSpPr>
            <a:spLocks noGrp="1"/>
          </p:cNvSpPr>
          <p:nvPr>
            <p:ph sz="half" idx="2"/>
          </p:nvPr>
        </p:nvSpPr>
        <p:spPr/>
        <p:txBody>
          <a:bodyPr>
            <a:normAutofit fontScale="70000" lnSpcReduction="20000"/>
          </a:bodyPr>
          <a:lstStyle/>
          <a:p>
            <a:r>
              <a:rPr lang="en-US" altLang="en-US" dirty="0" smtClean="0"/>
              <a:t>All taxpayers should show photo ID and SS cards for all people on return*</a:t>
            </a:r>
          </a:p>
          <a:p>
            <a:r>
              <a:rPr lang="en-US" altLang="en-US" dirty="0" smtClean="0"/>
              <a:t>No taxpayer forms or information should be retained by volunteers</a:t>
            </a:r>
          </a:p>
          <a:p>
            <a:r>
              <a:rPr lang="en-US" altLang="en-US" dirty="0" smtClean="0"/>
              <a:t>All returns must be prepared at site</a:t>
            </a:r>
          </a:p>
          <a:p>
            <a:r>
              <a:rPr lang="en-US" altLang="en-US" dirty="0" smtClean="0"/>
              <a:t>Promptly report any lost data to National office</a:t>
            </a:r>
          </a:p>
          <a:p>
            <a:pPr marL="53975" indent="0">
              <a:buNone/>
            </a:pPr>
            <a:r>
              <a:rPr lang="en-US" altLang="en-US" dirty="0" smtClean="0"/>
              <a:t/>
            </a:r>
            <a:br>
              <a:rPr lang="en-US" altLang="en-US" dirty="0" smtClean="0"/>
            </a:br>
            <a:r>
              <a:rPr lang="en-US" altLang="en-US" dirty="0" smtClean="0"/>
              <a:t>*rare exceptions approved by LC</a:t>
            </a:r>
          </a:p>
          <a:p>
            <a:endParaRPr lang="en-US" altLang="en-US" dirty="0" smtClean="0"/>
          </a:p>
        </p:txBody>
      </p:sp>
      <p:sp>
        <p:nvSpPr>
          <p:cNvPr id="49157" name="Content Placeholder 6"/>
          <p:cNvSpPr>
            <a:spLocks noGrp="1"/>
          </p:cNvSpPr>
          <p:nvPr>
            <p:ph sz="half" idx="12"/>
          </p:nvPr>
        </p:nvSpPr>
        <p:spPr/>
        <p:txBody>
          <a:bodyPr>
            <a:normAutofit fontScale="92500"/>
          </a:bodyPr>
          <a:lstStyle/>
          <a:p>
            <a:r>
              <a:rPr lang="en-US" altLang="en-US" dirty="0" smtClean="0"/>
              <a:t>Goals:</a:t>
            </a:r>
          </a:p>
          <a:p>
            <a:r>
              <a:rPr lang="en-US" altLang="en-US" dirty="0" smtClean="0"/>
              <a:t>100% taxpayer identification</a:t>
            </a:r>
          </a:p>
          <a:p>
            <a:r>
              <a:rPr lang="en-US" altLang="en-US" dirty="0" smtClean="0"/>
              <a:t>No loss of taxpayer data </a:t>
            </a:r>
          </a:p>
          <a:p>
            <a:endParaRPr lang="en-US" altLang="en-US" dirty="0" smtClean="0"/>
          </a:p>
          <a:p>
            <a:endParaRPr lang="en-US" altLang="en-US" dirty="0" smtClean="0"/>
          </a:p>
        </p:txBody>
      </p:sp>
      <p:sp>
        <p:nvSpPr>
          <p:cNvPr id="49158" name="Footer Placeholder 2"/>
          <p:cNvSpPr>
            <a:spLocks noGrp="1"/>
          </p:cNvSpPr>
          <p:nvPr>
            <p:ph type="ftr" sz="quarter" idx="13"/>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smtClean="0"/>
              <a:t>Tax Year 2015</a:t>
            </a:r>
            <a:endParaRPr lang="en-US" altLang="en-US" dirty="0" smtClean="0"/>
          </a:p>
        </p:txBody>
      </p:sp>
      <p:sp>
        <p:nvSpPr>
          <p:cNvPr id="49159" name="Slide Number Placeholder 4"/>
          <p:cNvSpPr>
            <a:spLocks noGrp="1"/>
          </p:cNvSpPr>
          <p:nvPr>
            <p:ph type="sldNum" sz="quarter" idx="14"/>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FD5C947-4DFE-41D6-89AB-1BE3711ABA9F}" type="slidenum">
              <a:rPr lang="en-US" altLang="en-US" smtClean="0"/>
              <a:pPr/>
              <a:t>23</a:t>
            </a:fld>
            <a:endParaRPr lang="en-US"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Counselors Need to Know</a:t>
            </a:r>
            <a:endParaRPr lang="en-US" dirty="0"/>
          </a:p>
        </p:txBody>
      </p:sp>
      <p:sp>
        <p:nvSpPr>
          <p:cNvPr id="51203" name="Content Placeholder 2"/>
          <p:cNvSpPr>
            <a:spLocks noGrp="1"/>
          </p:cNvSpPr>
          <p:nvPr>
            <p:ph sz="half" idx="1"/>
          </p:nvPr>
        </p:nvSpPr>
        <p:spPr/>
        <p:txBody>
          <a:bodyPr>
            <a:noAutofit/>
          </a:bodyPr>
          <a:lstStyle/>
          <a:p>
            <a:r>
              <a:rPr lang="en-US" altLang="en-US" dirty="0" err="1" smtClean="0"/>
              <a:t>QSR</a:t>
            </a:r>
            <a:r>
              <a:rPr lang="en-US" altLang="en-US" dirty="0" smtClean="0"/>
              <a:t> #10</a:t>
            </a:r>
          </a:p>
          <a:p>
            <a:r>
              <a:rPr lang="en-US" altLang="en-US" dirty="0" smtClean="0"/>
              <a:t>Security, Privacy, Confidentiality</a:t>
            </a:r>
          </a:p>
          <a:p>
            <a:endParaRPr lang="en-US" altLang="en-US" dirty="0" smtClean="0"/>
          </a:p>
        </p:txBody>
      </p:sp>
      <p:sp>
        <p:nvSpPr>
          <p:cNvPr id="4" name="Content Placeholder 3"/>
          <p:cNvSpPr>
            <a:spLocks noGrp="1"/>
          </p:cNvSpPr>
          <p:nvPr>
            <p:ph sz="half" idx="2"/>
          </p:nvPr>
        </p:nvSpPr>
        <p:spPr/>
        <p:txBody>
          <a:bodyPr>
            <a:normAutofit fontScale="70000" lnSpcReduction="20000"/>
          </a:bodyPr>
          <a:lstStyle/>
          <a:p>
            <a:r>
              <a:rPr lang="en-US" altLang="en-US" dirty="0" smtClean="0"/>
              <a:t>Know and comply with password requirements</a:t>
            </a:r>
          </a:p>
          <a:p>
            <a:r>
              <a:rPr lang="en-US" altLang="en-US" dirty="0" smtClean="0"/>
              <a:t>Never post password on or near computer </a:t>
            </a:r>
          </a:p>
          <a:p>
            <a:r>
              <a:rPr lang="en-US" altLang="en-US" dirty="0" smtClean="0"/>
              <a:t>Lock computer if you step away; turn screen so can’t be seen by someone other than taxpayer</a:t>
            </a:r>
          </a:p>
          <a:p>
            <a:r>
              <a:rPr lang="en-US" altLang="en-US" dirty="0" smtClean="0"/>
              <a:t>Restrict cell phone usage; prevent photos of financial data</a:t>
            </a:r>
          </a:p>
          <a:p>
            <a:r>
              <a:rPr lang="en-US" altLang="en-US" dirty="0" smtClean="0"/>
              <a:t>Don’t talk about a taxpayer’s return where others can hear</a:t>
            </a:r>
          </a:p>
        </p:txBody>
      </p:sp>
      <p:sp>
        <p:nvSpPr>
          <p:cNvPr id="51205" name="Content Placeholder 6"/>
          <p:cNvSpPr>
            <a:spLocks noGrp="1"/>
          </p:cNvSpPr>
          <p:nvPr>
            <p:ph sz="half" idx="12"/>
          </p:nvPr>
        </p:nvSpPr>
        <p:spPr/>
        <p:txBody>
          <a:bodyPr/>
          <a:lstStyle/>
          <a:p>
            <a:r>
              <a:rPr lang="en-US" altLang="en-US" dirty="0" smtClean="0"/>
              <a:t>Goal: </a:t>
            </a:r>
          </a:p>
          <a:p>
            <a:r>
              <a:rPr lang="en-US" altLang="en-US" dirty="0" smtClean="0"/>
              <a:t>All taxpayer financial data is secure</a:t>
            </a:r>
          </a:p>
        </p:txBody>
      </p:sp>
      <p:sp>
        <p:nvSpPr>
          <p:cNvPr id="51206" name="Footer Placeholder 2"/>
          <p:cNvSpPr>
            <a:spLocks noGrp="1"/>
          </p:cNvSpPr>
          <p:nvPr>
            <p:ph type="ftr" sz="quarter" idx="13"/>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smtClean="0"/>
              <a:t>Tax Year 2015</a:t>
            </a:r>
          </a:p>
        </p:txBody>
      </p:sp>
      <p:sp>
        <p:nvSpPr>
          <p:cNvPr id="51207" name="Slide Number Placeholder 4"/>
          <p:cNvSpPr>
            <a:spLocks noGrp="1"/>
          </p:cNvSpPr>
          <p:nvPr>
            <p:ph type="sldNum" sz="quarter" idx="14"/>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DDCD258-0242-4F0F-BD39-B2A97BA52A68}" type="slidenum">
              <a:rPr lang="en-US" altLang="en-US" smtClean="0"/>
              <a:pPr/>
              <a:t>24</a:t>
            </a:fld>
            <a:endParaRPr lang="en-US" alt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18512816-7735-4804-B95E-25A601207D2C}" type="slidenum">
              <a:rPr lang="en-US" altLang="en-US" smtClean="0"/>
              <a:pPr>
                <a:defRPr/>
              </a:pPr>
              <a:t>25</a:t>
            </a:fld>
            <a:endParaRPr lang="en-US" altLang="en-US" dirty="0"/>
          </a:p>
        </p:txBody>
      </p:sp>
      <p:sp>
        <p:nvSpPr>
          <p:cNvPr id="8" name="Title 7"/>
          <p:cNvSpPr>
            <a:spLocks noGrp="1"/>
          </p:cNvSpPr>
          <p:nvPr>
            <p:ph type="title"/>
          </p:nvPr>
        </p:nvSpPr>
        <p:spPr/>
        <p:txBody>
          <a:bodyPr>
            <a:normAutofit/>
          </a:bodyPr>
          <a:lstStyle/>
          <a:p>
            <a:r>
              <a:rPr lang="en-US" dirty="0" smtClean="0"/>
              <a:t>Security of Taxpayer Information</a:t>
            </a:r>
            <a:endParaRPr lang="en-US" dirty="0"/>
          </a:p>
        </p:txBody>
      </p:sp>
      <p:sp>
        <p:nvSpPr>
          <p:cNvPr id="9" name="Content Placeholder 8"/>
          <p:cNvSpPr>
            <a:spLocks noGrp="1"/>
          </p:cNvSpPr>
          <p:nvPr>
            <p:ph sz="quarter" idx="12"/>
          </p:nvPr>
        </p:nvSpPr>
        <p:spPr/>
        <p:txBody>
          <a:bodyPr>
            <a:normAutofit fontScale="92500" lnSpcReduction="20000"/>
          </a:bodyPr>
          <a:lstStyle/>
          <a:p>
            <a:pPr>
              <a:lnSpc>
                <a:spcPct val="110000"/>
              </a:lnSpc>
            </a:pPr>
            <a:r>
              <a:rPr lang="en-US" dirty="0" smtClean="0"/>
              <a:t>During follow-up on rejected return</a:t>
            </a:r>
          </a:p>
          <a:p>
            <a:pPr lvl="1">
              <a:lnSpc>
                <a:spcPct val="110000"/>
              </a:lnSpc>
            </a:pPr>
            <a:r>
              <a:rPr lang="en-US" dirty="0" smtClean="0"/>
              <a:t>Tax-Aide </a:t>
            </a:r>
            <a:r>
              <a:rPr lang="en-US" dirty="0"/>
              <a:t>volunteer should clearly identify himself</a:t>
            </a:r>
            <a:r>
              <a:rPr lang="en-US" dirty="0" smtClean="0"/>
              <a:t>/ herself including when </a:t>
            </a:r>
            <a:r>
              <a:rPr lang="en-US" dirty="0"/>
              <a:t>and where return was </a:t>
            </a:r>
            <a:r>
              <a:rPr lang="en-US" dirty="0" smtClean="0"/>
              <a:t>prepared</a:t>
            </a:r>
            <a:endParaRPr lang="en-US" dirty="0"/>
          </a:p>
          <a:p>
            <a:pPr lvl="1">
              <a:lnSpc>
                <a:spcPct val="110000"/>
              </a:lnSpc>
            </a:pPr>
            <a:r>
              <a:rPr lang="en-US" dirty="0" smtClean="0"/>
              <a:t>Volunteer should obtain information such as birth date, details of an income document, etc. to verify that person is actual taxpayer</a:t>
            </a:r>
          </a:p>
          <a:p>
            <a:pPr>
              <a:lnSpc>
                <a:spcPct val="110000"/>
              </a:lnSpc>
            </a:pPr>
            <a:r>
              <a:rPr lang="en-US" dirty="0" smtClean="0"/>
              <a:t>Do not include any taxpayer personal information (other than name) in an email</a:t>
            </a:r>
          </a:p>
        </p:txBody>
      </p:sp>
      <p:sp>
        <p:nvSpPr>
          <p:cNvPr id="6" name="Footer Placeholder 5"/>
          <p:cNvSpPr>
            <a:spLocks noGrp="1"/>
          </p:cNvSpPr>
          <p:nvPr>
            <p:ph type="ftr" sz="quarter" idx="13"/>
          </p:nvPr>
        </p:nvSpPr>
        <p:spPr/>
        <p:txBody>
          <a:bodyPr/>
          <a:lstStyle/>
          <a:p>
            <a:pPr>
              <a:defRPr/>
            </a:pPr>
            <a:r>
              <a:rPr lang="en-US" dirty="0" smtClean="0"/>
              <a:t>Tax Year 2015</a:t>
            </a:r>
            <a:endParaRPr lang="en-US" dirty="0"/>
          </a:p>
        </p:txBody>
      </p:sp>
    </p:spTree>
    <p:extLst>
      <p:ext uri="{BB962C8B-B14F-4D97-AF65-F5344CB8AC3E}">
        <p14:creationId xmlns:p14="http://schemas.microsoft.com/office/powerpoint/2010/main" val="3691661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18512816-7735-4804-B95E-25A601207D2C}" type="slidenum">
              <a:rPr lang="en-US" altLang="en-US" smtClean="0"/>
              <a:pPr>
                <a:defRPr/>
              </a:pPr>
              <a:t>26</a:t>
            </a:fld>
            <a:endParaRPr lang="en-US" altLang="en-US" dirty="0"/>
          </a:p>
        </p:txBody>
      </p:sp>
      <p:sp>
        <p:nvSpPr>
          <p:cNvPr id="8" name="Title 7"/>
          <p:cNvSpPr>
            <a:spLocks noGrp="1"/>
          </p:cNvSpPr>
          <p:nvPr>
            <p:ph type="title"/>
          </p:nvPr>
        </p:nvSpPr>
        <p:spPr/>
        <p:txBody>
          <a:bodyPr>
            <a:normAutofit/>
          </a:bodyPr>
          <a:lstStyle/>
          <a:p>
            <a:r>
              <a:rPr lang="en-US" dirty="0" smtClean="0"/>
              <a:t>Security of Taxpayer Information</a:t>
            </a:r>
            <a:endParaRPr lang="en-US" dirty="0"/>
          </a:p>
        </p:txBody>
      </p:sp>
      <p:sp>
        <p:nvSpPr>
          <p:cNvPr id="9" name="Content Placeholder 8"/>
          <p:cNvSpPr>
            <a:spLocks noGrp="1"/>
          </p:cNvSpPr>
          <p:nvPr>
            <p:ph sz="quarter" idx="12"/>
          </p:nvPr>
        </p:nvSpPr>
        <p:spPr/>
        <p:txBody>
          <a:bodyPr>
            <a:normAutofit/>
          </a:bodyPr>
          <a:lstStyle/>
          <a:p>
            <a:pPr>
              <a:lnSpc>
                <a:spcPct val="110000"/>
              </a:lnSpc>
            </a:pPr>
            <a:r>
              <a:rPr lang="en-US" dirty="0" smtClean="0"/>
              <a:t>Do not retain any taxpayer data </a:t>
            </a:r>
            <a:r>
              <a:rPr lang="en-US" dirty="0" smtClean="0">
                <a:solidFill>
                  <a:srgbClr val="3333FF"/>
                </a:solidFill>
              </a:rPr>
              <a:t>at any time</a:t>
            </a:r>
            <a:r>
              <a:rPr lang="en-US" dirty="0" smtClean="0"/>
              <a:t> other than for Form 8453</a:t>
            </a:r>
          </a:p>
          <a:p>
            <a:pPr>
              <a:lnSpc>
                <a:spcPct val="110000"/>
              </a:lnSpc>
            </a:pPr>
            <a:r>
              <a:rPr lang="en-US" dirty="0" smtClean="0"/>
              <a:t>Do not exchange taxpayer data with anyone by email, by fax, by mail or by courier</a:t>
            </a:r>
          </a:p>
        </p:txBody>
      </p:sp>
      <p:sp>
        <p:nvSpPr>
          <p:cNvPr id="6" name="Footer Placeholder 5"/>
          <p:cNvSpPr>
            <a:spLocks noGrp="1"/>
          </p:cNvSpPr>
          <p:nvPr>
            <p:ph type="ftr" sz="quarter" idx="13"/>
          </p:nvPr>
        </p:nvSpPr>
        <p:spPr/>
        <p:txBody>
          <a:bodyPr/>
          <a:lstStyle/>
          <a:p>
            <a:pPr>
              <a:defRPr/>
            </a:pPr>
            <a:r>
              <a:rPr lang="en-US" dirty="0" smtClean="0"/>
              <a:t>Tax Year 2015</a:t>
            </a:r>
            <a:endParaRPr lang="en-US" dirty="0"/>
          </a:p>
        </p:txBody>
      </p:sp>
    </p:spTree>
    <p:extLst>
      <p:ext uri="{BB962C8B-B14F-4D97-AF65-F5344CB8AC3E}">
        <p14:creationId xmlns:p14="http://schemas.microsoft.com/office/powerpoint/2010/main" val="21628753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Slide Number Placeholder 3"/>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B0B9777-3A01-4B0F-A62D-2DC121B4A990}" type="slidenum">
              <a:rPr lang="en-US" altLang="en-US" smtClean="0"/>
              <a:pPr/>
              <a:t>27</a:t>
            </a:fld>
            <a:endParaRPr lang="en-US" altLang="en-US" dirty="0" smtClean="0"/>
          </a:p>
        </p:txBody>
      </p:sp>
      <p:sp>
        <p:nvSpPr>
          <p:cNvPr id="2" name="Title 1"/>
          <p:cNvSpPr>
            <a:spLocks noGrp="1"/>
          </p:cNvSpPr>
          <p:nvPr>
            <p:ph type="title"/>
          </p:nvPr>
        </p:nvSpPr>
        <p:spPr/>
        <p:txBody>
          <a:bodyPr/>
          <a:lstStyle/>
          <a:p>
            <a:r>
              <a:rPr lang="en-US" dirty="0" smtClean="0"/>
              <a:t>Secure Equipment and Tax Data</a:t>
            </a:r>
            <a:endParaRPr lang="en-US" dirty="0"/>
          </a:p>
        </p:txBody>
      </p:sp>
      <p:sp>
        <p:nvSpPr>
          <p:cNvPr id="34819" name="Content Placeholder 2"/>
          <p:cNvSpPr>
            <a:spLocks noGrp="1"/>
          </p:cNvSpPr>
          <p:nvPr>
            <p:ph sz="quarter" idx="12"/>
          </p:nvPr>
        </p:nvSpPr>
        <p:spPr/>
        <p:txBody>
          <a:bodyPr/>
          <a:lstStyle/>
          <a:p>
            <a:r>
              <a:rPr lang="en-US" altLang="en-US" dirty="0" smtClean="0"/>
              <a:t>AARP Foundation Tax-Aide approved anti-virus software must be installed and running on computers </a:t>
            </a:r>
          </a:p>
          <a:p>
            <a:r>
              <a:rPr lang="en-US" altLang="en-US" dirty="0" smtClean="0"/>
              <a:t>AARP Foundation Tax-Aide approved firewall software program installed</a:t>
            </a:r>
          </a:p>
          <a:p>
            <a:r>
              <a:rPr lang="en-US" altLang="en-US" dirty="0" smtClean="0"/>
              <a:t>Passwords required to control access to taxpayer data</a:t>
            </a:r>
          </a:p>
        </p:txBody>
      </p:sp>
      <p:sp>
        <p:nvSpPr>
          <p:cNvPr id="3" name="Footer Placeholder 2"/>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Slide Number Placeholder 4"/>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5BA8C8B-73B0-4B5F-BBD5-EE61BE011F8E}" type="slidenum">
              <a:rPr lang="en-US" altLang="en-US" smtClean="0"/>
              <a:pPr/>
              <a:t>28</a:t>
            </a:fld>
            <a:endParaRPr lang="en-US" altLang="en-US" dirty="0" smtClean="0"/>
          </a:p>
        </p:txBody>
      </p:sp>
      <p:sp>
        <p:nvSpPr>
          <p:cNvPr id="2" name="Title 1"/>
          <p:cNvSpPr>
            <a:spLocks noGrp="1"/>
          </p:cNvSpPr>
          <p:nvPr>
            <p:ph type="title"/>
          </p:nvPr>
        </p:nvSpPr>
        <p:spPr/>
        <p:txBody>
          <a:bodyPr>
            <a:normAutofit/>
          </a:bodyPr>
          <a:lstStyle/>
          <a:p>
            <a:r>
              <a:rPr lang="en-US" dirty="0" smtClean="0"/>
              <a:t>Loss of Equipment/Financial Data</a:t>
            </a:r>
            <a:endParaRPr lang="en-US" dirty="0"/>
          </a:p>
        </p:txBody>
      </p:sp>
      <p:sp>
        <p:nvSpPr>
          <p:cNvPr id="3" name="Content Placeholder 2"/>
          <p:cNvSpPr>
            <a:spLocks noGrp="1"/>
          </p:cNvSpPr>
          <p:nvPr>
            <p:ph sz="quarter" idx="12"/>
          </p:nvPr>
        </p:nvSpPr>
        <p:spPr/>
        <p:txBody>
          <a:bodyPr>
            <a:normAutofit fontScale="70000" lnSpcReduction="20000"/>
          </a:bodyPr>
          <a:lstStyle/>
          <a:p>
            <a:r>
              <a:rPr lang="en-US" altLang="en-US" dirty="0" smtClean="0"/>
              <a:t>Store equipment in secure environment when not in use (ask: who has access to this storage room?)</a:t>
            </a:r>
          </a:p>
          <a:p>
            <a:r>
              <a:rPr lang="en-US" altLang="en-US" dirty="0" smtClean="0"/>
              <a:t>Immediately notify your volunteer leader if:</a:t>
            </a:r>
          </a:p>
          <a:p>
            <a:pPr lvl="1"/>
            <a:r>
              <a:rPr lang="en-US" altLang="en-US" dirty="0" smtClean="0"/>
              <a:t>Computer is stolen or lost </a:t>
            </a:r>
          </a:p>
          <a:p>
            <a:pPr lvl="1"/>
            <a:r>
              <a:rPr lang="en-US" altLang="en-US" dirty="0" smtClean="0"/>
              <a:t>Forms with taxpayer data are stolen, lost or a taxpayer has unauthorized access to another taxpayer’s documents</a:t>
            </a:r>
          </a:p>
          <a:p>
            <a:r>
              <a:rPr lang="en-US" altLang="en-US" dirty="0" smtClean="0"/>
              <a:t>Volunteer leader must immediately call police to report loss of computer and number on back of volunteer badge</a:t>
            </a:r>
          </a:p>
          <a:p>
            <a:r>
              <a:rPr lang="en-US" altLang="en-US" dirty="0" smtClean="0"/>
              <a:t>Incident Review must be completed and sent to volunteer supervisor and National Office</a:t>
            </a:r>
          </a:p>
        </p:txBody>
      </p:sp>
      <p:sp>
        <p:nvSpPr>
          <p:cNvPr id="4" name="Footer Placeholder 3"/>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Slide Number Placeholder 4"/>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0C6634C-8805-4967-B13F-6DD365B3FDF7}" type="slidenum">
              <a:rPr lang="en-US" altLang="en-US" smtClean="0"/>
              <a:pPr/>
              <a:t>29</a:t>
            </a:fld>
            <a:endParaRPr lang="en-US" altLang="en-US" dirty="0" smtClean="0"/>
          </a:p>
        </p:txBody>
      </p:sp>
      <p:sp>
        <p:nvSpPr>
          <p:cNvPr id="2" name="Title 1"/>
          <p:cNvSpPr>
            <a:spLocks noGrp="1"/>
          </p:cNvSpPr>
          <p:nvPr>
            <p:ph type="title"/>
          </p:nvPr>
        </p:nvSpPr>
        <p:spPr/>
        <p:txBody>
          <a:bodyPr/>
          <a:lstStyle/>
          <a:p>
            <a:r>
              <a:rPr lang="en-US" dirty="0" smtClean="0"/>
              <a:t>Summary: All Volunteers Must</a:t>
            </a:r>
            <a:endParaRPr lang="en-US" dirty="0"/>
          </a:p>
        </p:txBody>
      </p:sp>
      <p:sp>
        <p:nvSpPr>
          <p:cNvPr id="3" name="Content Placeholder 2"/>
          <p:cNvSpPr>
            <a:spLocks noGrp="1"/>
          </p:cNvSpPr>
          <p:nvPr>
            <p:ph sz="quarter" idx="12"/>
          </p:nvPr>
        </p:nvSpPr>
        <p:spPr/>
        <p:txBody>
          <a:bodyPr/>
          <a:lstStyle/>
          <a:p>
            <a:r>
              <a:rPr lang="en-US" dirty="0" smtClean="0"/>
              <a:t>Complete Volunteer Site Policies and Procedures Training</a:t>
            </a:r>
          </a:p>
          <a:p>
            <a:r>
              <a:rPr lang="en-US" dirty="0" smtClean="0"/>
              <a:t>Pass the IRS Volunteer Standards of Conduct test </a:t>
            </a:r>
          </a:p>
          <a:p>
            <a:r>
              <a:rPr lang="en-US" dirty="0" smtClean="0"/>
              <a:t>Wear name tag with first name and first initial only of last name</a:t>
            </a:r>
          </a:p>
          <a:p>
            <a:endParaRPr lang="en-US" dirty="0" smtClean="0"/>
          </a:p>
          <a:p>
            <a:endParaRPr lang="en-US" dirty="0"/>
          </a:p>
        </p:txBody>
      </p:sp>
      <p:sp>
        <p:nvSpPr>
          <p:cNvPr id="4" name="Footer Placeholder 3"/>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Slide Number Placeholder 4"/>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990B62B-9FCC-4267-ABE5-6FD2BE165AC1}" type="slidenum">
              <a:rPr lang="en-US" altLang="en-US" smtClean="0"/>
              <a:pPr/>
              <a:t>3</a:t>
            </a:fld>
            <a:endParaRPr lang="en-US" altLang="en-US" dirty="0" smtClean="0"/>
          </a:p>
        </p:txBody>
      </p:sp>
      <p:sp>
        <p:nvSpPr>
          <p:cNvPr id="2" name="Title 1"/>
          <p:cNvSpPr>
            <a:spLocks noGrp="1"/>
          </p:cNvSpPr>
          <p:nvPr>
            <p:ph type="title"/>
          </p:nvPr>
        </p:nvSpPr>
        <p:spPr/>
        <p:txBody>
          <a:bodyPr/>
          <a:lstStyle/>
          <a:p>
            <a:r>
              <a:rPr lang="en-US" dirty="0" smtClean="0"/>
              <a:t>Overall Objectives:</a:t>
            </a:r>
            <a:endParaRPr lang="en-US" dirty="0"/>
          </a:p>
        </p:txBody>
      </p:sp>
      <p:sp>
        <p:nvSpPr>
          <p:cNvPr id="3" name="Content Placeholder 2"/>
          <p:cNvSpPr>
            <a:spLocks noGrp="1"/>
          </p:cNvSpPr>
          <p:nvPr>
            <p:ph sz="quarter" idx="12"/>
          </p:nvPr>
        </p:nvSpPr>
        <p:spPr/>
        <p:txBody>
          <a:bodyPr>
            <a:normAutofit fontScale="77500" lnSpcReduction="20000"/>
          </a:bodyPr>
          <a:lstStyle/>
          <a:p>
            <a:r>
              <a:rPr lang="en-US" dirty="0" smtClean="0"/>
              <a:t>Ensure awareness of</a:t>
            </a:r>
          </a:p>
          <a:p>
            <a:pPr lvl="1"/>
            <a:r>
              <a:rPr lang="en-US" dirty="0" smtClean="0"/>
              <a:t>IRS grant requirements</a:t>
            </a:r>
          </a:p>
          <a:p>
            <a:pPr lvl="1"/>
            <a:r>
              <a:rPr lang="en-US" dirty="0" smtClean="0"/>
              <a:t>AARP Foundation Tax-Aide Program policies and procedures</a:t>
            </a:r>
          </a:p>
          <a:p>
            <a:pPr lvl="1"/>
            <a:r>
              <a:rPr lang="en-US" dirty="0" smtClean="0"/>
              <a:t>AARP Foundation Tax-Aide Standards of Professionalism </a:t>
            </a:r>
          </a:p>
          <a:p>
            <a:r>
              <a:rPr lang="en-US" dirty="0" smtClean="0"/>
              <a:t>Provide training for all volunteers </a:t>
            </a:r>
          </a:p>
          <a:p>
            <a:pPr lvl="1"/>
            <a:r>
              <a:rPr lang="en-US" dirty="0" smtClean="0"/>
              <a:t>Quality Site Requirements (</a:t>
            </a:r>
            <a:r>
              <a:rPr lang="en-US" dirty="0" err="1" smtClean="0"/>
              <a:t>QSR</a:t>
            </a:r>
            <a:r>
              <a:rPr lang="en-US" dirty="0" smtClean="0"/>
              <a:t>)</a:t>
            </a:r>
          </a:p>
          <a:p>
            <a:pPr lvl="1"/>
            <a:r>
              <a:rPr lang="en-US" dirty="0" smtClean="0"/>
              <a:t>Volunteer Standards of Conduct (</a:t>
            </a:r>
            <a:r>
              <a:rPr lang="en-US" dirty="0" err="1" smtClean="0"/>
              <a:t>VSC</a:t>
            </a:r>
            <a:r>
              <a:rPr lang="en-US" dirty="0" smtClean="0"/>
              <a:t>)</a:t>
            </a:r>
          </a:p>
          <a:p>
            <a:pPr lvl="1"/>
            <a:r>
              <a:rPr lang="en-US" dirty="0" smtClean="0"/>
              <a:t>Program policies and </a:t>
            </a:r>
            <a:r>
              <a:rPr lang="en-US" dirty="0" smtClean="0"/>
              <a:t>procedures</a:t>
            </a:r>
            <a:endParaRPr lang="en-US" dirty="0" smtClean="0"/>
          </a:p>
          <a:p>
            <a:endParaRPr lang="en-US" dirty="0"/>
          </a:p>
        </p:txBody>
      </p:sp>
      <p:sp>
        <p:nvSpPr>
          <p:cNvPr id="4" name="Footer Placeholder 3"/>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Slide Number Placeholder 3"/>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2D80FF5-1043-4CB8-8BDD-9CADD09221C4}" type="slidenum">
              <a:rPr lang="en-US" altLang="en-US" smtClean="0"/>
              <a:pPr/>
              <a:t>30</a:t>
            </a:fld>
            <a:endParaRPr lang="en-US" altLang="en-US" dirty="0" smtClean="0"/>
          </a:p>
        </p:txBody>
      </p:sp>
      <p:sp>
        <p:nvSpPr>
          <p:cNvPr id="2" name="Title 1"/>
          <p:cNvSpPr>
            <a:spLocks noGrp="1"/>
          </p:cNvSpPr>
          <p:nvPr>
            <p:ph type="title"/>
          </p:nvPr>
        </p:nvSpPr>
        <p:spPr/>
        <p:txBody>
          <a:bodyPr/>
          <a:lstStyle/>
          <a:p>
            <a:r>
              <a:rPr lang="en-US" dirty="0" smtClean="0"/>
              <a:t>Summary: All Counselors Must</a:t>
            </a:r>
            <a:endParaRPr lang="en-US" dirty="0"/>
          </a:p>
        </p:txBody>
      </p:sp>
      <p:sp>
        <p:nvSpPr>
          <p:cNvPr id="58371" name="Content Placeholder 2"/>
          <p:cNvSpPr>
            <a:spLocks noGrp="1"/>
          </p:cNvSpPr>
          <p:nvPr>
            <p:ph sz="quarter" idx="12"/>
          </p:nvPr>
        </p:nvSpPr>
        <p:spPr/>
        <p:txBody>
          <a:bodyPr>
            <a:normAutofit fontScale="70000" lnSpcReduction="20000"/>
          </a:bodyPr>
          <a:lstStyle/>
          <a:p>
            <a:pPr>
              <a:lnSpc>
                <a:spcPct val="110000"/>
              </a:lnSpc>
            </a:pPr>
            <a:r>
              <a:rPr lang="en-US" altLang="en-US" dirty="0" smtClean="0"/>
              <a:t>Pass IRS Intake/Interview and Quality Review and Advanced tests</a:t>
            </a:r>
          </a:p>
          <a:p>
            <a:pPr>
              <a:lnSpc>
                <a:spcPct val="110000"/>
              </a:lnSpc>
            </a:pPr>
            <a:r>
              <a:rPr lang="en-US" altLang="en-US" dirty="0" smtClean="0"/>
              <a:t>NOT prepare returns that are “out of scope” for Tax-Aide</a:t>
            </a:r>
          </a:p>
          <a:p>
            <a:pPr>
              <a:lnSpc>
                <a:spcPct val="110000"/>
              </a:lnSpc>
            </a:pPr>
            <a:r>
              <a:rPr lang="en-US" altLang="en-US" dirty="0" smtClean="0"/>
              <a:t>NOT prepare a return for which they are not trained or do not have sufficient knowledge to prepare, even if it is “in-scope” (refer to another Counselor)</a:t>
            </a:r>
          </a:p>
          <a:p>
            <a:pPr>
              <a:lnSpc>
                <a:spcPct val="110000"/>
              </a:lnSpc>
            </a:pPr>
            <a:r>
              <a:rPr lang="en-US" altLang="en-US" dirty="0" smtClean="0"/>
              <a:t>NOT prepare a return if they believe that the taxpayer is not truthful about the information provided (advise return can’t be completed)</a:t>
            </a:r>
          </a:p>
          <a:p>
            <a:pPr>
              <a:lnSpc>
                <a:spcPct val="110000"/>
              </a:lnSpc>
            </a:pPr>
            <a:endParaRPr lang="en-US" altLang="en-US" dirty="0" smtClean="0"/>
          </a:p>
          <a:p>
            <a:pPr>
              <a:lnSpc>
                <a:spcPct val="110000"/>
              </a:lnSpc>
            </a:pPr>
            <a:endParaRPr lang="en-US" altLang="en-US" dirty="0" smtClean="0"/>
          </a:p>
          <a:p>
            <a:pPr>
              <a:lnSpc>
                <a:spcPct val="110000"/>
              </a:lnSpc>
            </a:pPr>
            <a:endParaRPr lang="en-US" altLang="en-US" dirty="0" smtClean="0"/>
          </a:p>
        </p:txBody>
      </p:sp>
      <p:sp>
        <p:nvSpPr>
          <p:cNvPr id="3" name="Footer Placeholder 2"/>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Slide Number Placeholder 4"/>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D15A1AE-702C-474D-B4CC-C40BA112EF58}" type="slidenum">
              <a:rPr lang="en-US" altLang="en-US" smtClean="0"/>
              <a:pPr/>
              <a:t>31</a:t>
            </a:fld>
            <a:endParaRPr lang="en-US" altLang="en-US" dirty="0" smtClean="0"/>
          </a:p>
        </p:txBody>
      </p:sp>
      <p:sp>
        <p:nvSpPr>
          <p:cNvPr id="2" name="Title 1"/>
          <p:cNvSpPr>
            <a:spLocks noGrp="1"/>
          </p:cNvSpPr>
          <p:nvPr>
            <p:ph type="title"/>
          </p:nvPr>
        </p:nvSpPr>
        <p:spPr/>
        <p:txBody>
          <a:bodyPr/>
          <a:lstStyle/>
          <a:p>
            <a:r>
              <a:rPr lang="en-US" dirty="0" smtClean="0"/>
              <a:t>Tax-Aide Policy re: Shut-Ins	</a:t>
            </a:r>
            <a:endParaRPr lang="en-US" dirty="0"/>
          </a:p>
        </p:txBody>
      </p:sp>
      <p:sp>
        <p:nvSpPr>
          <p:cNvPr id="3" name="Content Placeholder 2"/>
          <p:cNvSpPr>
            <a:spLocks noGrp="1"/>
          </p:cNvSpPr>
          <p:nvPr>
            <p:ph sz="quarter" idx="12"/>
          </p:nvPr>
        </p:nvSpPr>
        <p:spPr/>
        <p:txBody>
          <a:bodyPr>
            <a:normAutofit fontScale="92500" lnSpcReduction="10000"/>
          </a:bodyPr>
          <a:lstStyle/>
          <a:p>
            <a:r>
              <a:rPr lang="en-US" dirty="0" smtClean="0"/>
              <a:t>Only for taxpayers with disabilities who are unable to come to a tax site, generally as a result of lack of mobility</a:t>
            </a:r>
          </a:p>
          <a:p>
            <a:r>
              <a:rPr lang="en-US" dirty="0" smtClean="0"/>
              <a:t>For reimbursement:</a:t>
            </a:r>
          </a:p>
          <a:p>
            <a:pPr lvl="1"/>
            <a:r>
              <a:rPr lang="en-US" dirty="0" smtClean="0"/>
              <a:t>Taxpayer must be age 60 or older</a:t>
            </a:r>
          </a:p>
          <a:p>
            <a:pPr lvl="1"/>
            <a:r>
              <a:rPr lang="en-US" dirty="0" smtClean="0"/>
              <a:t>Federal tax assistance must be provided</a:t>
            </a:r>
          </a:p>
          <a:p>
            <a:pPr lvl="1"/>
            <a:r>
              <a:rPr lang="en-US" dirty="0" smtClean="0"/>
              <a:t>Mileage limited to 30 miles round-trip</a:t>
            </a:r>
          </a:p>
          <a:p>
            <a:pPr lvl="1"/>
            <a:r>
              <a:rPr lang="en-US" dirty="0" smtClean="0"/>
              <a:t>Completed no later than April 15th</a:t>
            </a:r>
          </a:p>
          <a:p>
            <a:endParaRPr lang="en-US" dirty="0" smtClean="0"/>
          </a:p>
          <a:p>
            <a:pPr lvl="1"/>
            <a:endParaRPr lang="en-US" dirty="0" smtClean="0"/>
          </a:p>
          <a:p>
            <a:pPr lvl="1"/>
            <a:endParaRPr lang="en-US" dirty="0"/>
          </a:p>
        </p:txBody>
      </p:sp>
      <p:sp>
        <p:nvSpPr>
          <p:cNvPr id="4" name="Footer Placeholder 3"/>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A1C4E96-8535-4BF6-B249-C1C183451889}" type="slidenum">
              <a:rPr lang="en-US" altLang="en-US" smtClean="0">
                <a:solidFill>
                  <a:srgbClr val="474B78"/>
                </a:solidFill>
              </a:rPr>
              <a:pPr/>
              <a:t>32</a:t>
            </a:fld>
            <a:endParaRPr lang="en-US" altLang="en-US" dirty="0" smtClean="0">
              <a:solidFill>
                <a:srgbClr val="474B78"/>
              </a:solidFill>
            </a:endParaRPr>
          </a:p>
        </p:txBody>
      </p:sp>
      <p:sp>
        <p:nvSpPr>
          <p:cNvPr id="2" name="Title 1"/>
          <p:cNvSpPr>
            <a:spLocks noGrp="1"/>
          </p:cNvSpPr>
          <p:nvPr>
            <p:ph type="title"/>
          </p:nvPr>
        </p:nvSpPr>
        <p:spPr/>
        <p:txBody>
          <a:bodyPr/>
          <a:lstStyle/>
          <a:p>
            <a:pPr>
              <a:defRPr/>
            </a:pPr>
            <a:r>
              <a:rPr lang="en-US" dirty="0" smtClean="0"/>
              <a:t>Shut-Ins	</a:t>
            </a:r>
            <a:endParaRPr lang="en-US" dirty="0"/>
          </a:p>
        </p:txBody>
      </p:sp>
      <p:sp>
        <p:nvSpPr>
          <p:cNvPr id="62467" name="Content Placeholder 2"/>
          <p:cNvSpPr>
            <a:spLocks noGrp="1"/>
          </p:cNvSpPr>
          <p:nvPr>
            <p:ph sz="quarter" idx="12"/>
          </p:nvPr>
        </p:nvSpPr>
        <p:spPr/>
        <p:txBody>
          <a:bodyPr>
            <a:normAutofit/>
          </a:bodyPr>
          <a:lstStyle/>
          <a:p>
            <a:r>
              <a:rPr lang="en-US" altLang="en-US" dirty="0" smtClean="0"/>
              <a:t>Requires presence of two Counselors for </a:t>
            </a:r>
            <a:r>
              <a:rPr lang="en-US" altLang="en-US" dirty="0" err="1" smtClean="0"/>
              <a:t>QR</a:t>
            </a:r>
            <a:r>
              <a:rPr lang="en-US" altLang="en-US" dirty="0" smtClean="0"/>
              <a:t> and to reduce potential liability issues</a:t>
            </a:r>
          </a:p>
          <a:p>
            <a:r>
              <a:rPr lang="en-US" altLang="en-US" dirty="0" smtClean="0"/>
              <a:t>Need computer, printer and internet access</a:t>
            </a:r>
          </a:p>
          <a:p>
            <a:r>
              <a:rPr lang="en-US" altLang="en-US" dirty="0" smtClean="0"/>
              <a:t>Preferred alternative </a:t>
            </a:r>
          </a:p>
          <a:p>
            <a:pPr lvl="1"/>
            <a:r>
              <a:rPr lang="en-US" altLang="en-US" dirty="0" smtClean="0"/>
              <a:t>Power of Attorney provided by taxpayer to friend/relative who can come to site</a:t>
            </a:r>
          </a:p>
        </p:txBody>
      </p:sp>
      <p:sp>
        <p:nvSpPr>
          <p:cNvPr id="3" name="Footer Placeholder 2"/>
          <p:cNvSpPr>
            <a:spLocks noGrp="1"/>
          </p:cNvSpPr>
          <p:nvPr>
            <p:ph type="ftr" sz="quarter" idx="13"/>
          </p:nvPr>
        </p:nvSpPr>
        <p:spPr/>
        <p:txBody>
          <a:bodyPr/>
          <a:lstStyle/>
          <a:p>
            <a:pPr>
              <a:defRPr/>
            </a:pPr>
            <a:r>
              <a:rPr lang="en-US" dirty="0" smtClean="0"/>
              <a:t>Tax Year 2015</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Slide Number Placeholder 4"/>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35ABC6C-C89B-4AA5-B46B-C017D1189254}" type="slidenum">
              <a:rPr lang="en-US" altLang="en-US" smtClean="0"/>
              <a:pPr/>
              <a:t>33</a:t>
            </a:fld>
            <a:endParaRPr lang="en-US" altLang="en-US" dirty="0" smtClean="0"/>
          </a:p>
        </p:txBody>
      </p:sp>
      <p:sp>
        <p:nvSpPr>
          <p:cNvPr id="2" name="Title 1"/>
          <p:cNvSpPr>
            <a:spLocks noGrp="1"/>
          </p:cNvSpPr>
          <p:nvPr>
            <p:ph type="title"/>
          </p:nvPr>
        </p:nvSpPr>
        <p:spPr/>
        <p:txBody>
          <a:bodyPr>
            <a:normAutofit fontScale="90000"/>
          </a:bodyPr>
          <a:lstStyle/>
          <a:p>
            <a:r>
              <a:rPr lang="en-US" dirty="0" smtClean="0"/>
              <a:t>Reduce Errors on Bank Deposit Information</a:t>
            </a:r>
            <a:endParaRPr lang="en-US" dirty="0"/>
          </a:p>
        </p:txBody>
      </p:sp>
      <p:sp>
        <p:nvSpPr>
          <p:cNvPr id="63491" name="Content Placeholder 2"/>
          <p:cNvSpPr>
            <a:spLocks noGrp="1"/>
          </p:cNvSpPr>
          <p:nvPr>
            <p:ph sz="quarter" idx="12"/>
          </p:nvPr>
        </p:nvSpPr>
        <p:spPr>
          <a:xfrm>
            <a:off x="914400" y="1981200"/>
            <a:ext cx="7772400" cy="4038600"/>
          </a:xfrm>
        </p:spPr>
        <p:txBody>
          <a:bodyPr/>
          <a:lstStyle/>
          <a:p>
            <a:r>
              <a:rPr lang="en-US" altLang="en-US" dirty="0" smtClean="0"/>
              <a:t>Bank routing number and account number should be entered directly from check—must not be taken verbally or from handwritten note</a:t>
            </a:r>
          </a:p>
          <a:p>
            <a:r>
              <a:rPr lang="en-US" altLang="en-US" dirty="0" smtClean="0"/>
              <a:t>If taxpayer does not have check, use optional method only if approved by Local Coordinator</a:t>
            </a:r>
          </a:p>
        </p:txBody>
      </p:sp>
      <p:sp>
        <p:nvSpPr>
          <p:cNvPr id="4" name="Footer Placeholder 3"/>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Slide Number Placeholder 4"/>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C55E227-BBBF-489F-BC05-081160CCD1F6}" type="slidenum">
              <a:rPr lang="en-US" altLang="en-US" smtClean="0"/>
              <a:pPr/>
              <a:t>34</a:t>
            </a:fld>
            <a:endParaRPr lang="en-US" altLang="en-US" dirty="0" smtClean="0"/>
          </a:p>
        </p:txBody>
      </p:sp>
      <p:sp>
        <p:nvSpPr>
          <p:cNvPr id="2" name="Title 1"/>
          <p:cNvSpPr>
            <a:spLocks noGrp="1"/>
          </p:cNvSpPr>
          <p:nvPr>
            <p:ph type="title"/>
          </p:nvPr>
        </p:nvSpPr>
        <p:spPr/>
        <p:txBody>
          <a:bodyPr>
            <a:normAutofit/>
          </a:bodyPr>
          <a:lstStyle/>
          <a:p>
            <a:r>
              <a:rPr lang="en-US" sz="3200" dirty="0" smtClean="0"/>
              <a:t>Reduce Errors on Bank </a:t>
            </a:r>
            <a:br>
              <a:rPr lang="en-US" sz="3200" dirty="0" smtClean="0"/>
            </a:br>
            <a:r>
              <a:rPr lang="en-US" sz="3200" dirty="0" smtClean="0"/>
              <a:t>Deposit Information (Optional Method)</a:t>
            </a:r>
            <a:endParaRPr lang="en-US" sz="3200" dirty="0"/>
          </a:p>
        </p:txBody>
      </p:sp>
      <p:sp>
        <p:nvSpPr>
          <p:cNvPr id="3" name="Content Placeholder 2"/>
          <p:cNvSpPr>
            <a:spLocks noGrp="1"/>
          </p:cNvSpPr>
          <p:nvPr>
            <p:ph sz="quarter" idx="12"/>
          </p:nvPr>
        </p:nvSpPr>
        <p:spPr>
          <a:xfrm>
            <a:off x="914400" y="1905000"/>
            <a:ext cx="7772400" cy="4114800"/>
          </a:xfrm>
        </p:spPr>
        <p:txBody>
          <a:bodyPr>
            <a:normAutofit fontScale="77500" lnSpcReduction="20000"/>
          </a:bodyPr>
          <a:lstStyle/>
          <a:p>
            <a:pPr>
              <a:lnSpc>
                <a:spcPct val="110000"/>
              </a:lnSpc>
            </a:pPr>
            <a:r>
              <a:rPr lang="en-US" dirty="0" smtClean="0"/>
              <a:t>Counselor advises </a:t>
            </a:r>
            <a:r>
              <a:rPr lang="en-US" altLang="en-US" dirty="0" smtClean="0"/>
              <a:t>taxpayer </a:t>
            </a:r>
            <a:r>
              <a:rPr lang="en-US" dirty="0" smtClean="0"/>
              <a:t>that he/she is </a:t>
            </a:r>
            <a:r>
              <a:rPr lang="en-US" dirty="0" smtClean="0">
                <a:solidFill>
                  <a:srgbClr val="3333FF"/>
                </a:solidFill>
              </a:rPr>
              <a:t>responsible</a:t>
            </a:r>
            <a:r>
              <a:rPr lang="en-US" dirty="0" smtClean="0"/>
              <a:t> for accuracy of information and money will likely be gone for good if incorrect numbers are provided</a:t>
            </a:r>
          </a:p>
          <a:p>
            <a:pPr>
              <a:lnSpc>
                <a:spcPct val="110000"/>
              </a:lnSpc>
            </a:pPr>
            <a:r>
              <a:rPr lang="en-US" dirty="0" smtClean="0"/>
              <a:t>Taxpayer initials next to routing and account numbers on printed return to confirm they accept responsibility for accuracy</a:t>
            </a:r>
          </a:p>
          <a:p>
            <a:pPr>
              <a:lnSpc>
                <a:spcPct val="110000"/>
              </a:lnSpc>
            </a:pPr>
            <a:r>
              <a:rPr lang="en-US" dirty="0" smtClean="0"/>
              <a:t>Source of information recorded in TaxWise</a:t>
            </a:r>
          </a:p>
          <a:p>
            <a:pPr lvl="1">
              <a:lnSpc>
                <a:spcPct val="110000"/>
              </a:lnSpc>
            </a:pPr>
            <a:r>
              <a:rPr lang="en-US" dirty="0" smtClean="0"/>
              <a:t>Main Information Sheet</a:t>
            </a:r>
          </a:p>
          <a:p>
            <a:pPr lvl="1">
              <a:lnSpc>
                <a:spcPct val="110000"/>
              </a:lnSpc>
            </a:pPr>
            <a:r>
              <a:rPr lang="en-US" dirty="0" smtClean="0"/>
              <a:t>Taxpayer Diary</a:t>
            </a:r>
            <a:endParaRPr lang="en-US" dirty="0"/>
          </a:p>
        </p:txBody>
      </p:sp>
      <p:sp>
        <p:nvSpPr>
          <p:cNvPr id="4" name="Footer Placeholder 3"/>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E23BFB7-B222-4822-8144-2356A8A09734}" type="slidenum">
              <a:rPr lang="en-US" altLang="en-US" smtClean="0">
                <a:solidFill>
                  <a:srgbClr val="474B78"/>
                </a:solidFill>
              </a:rPr>
              <a:pPr/>
              <a:t>35</a:t>
            </a:fld>
            <a:endParaRPr lang="en-US" altLang="en-US" dirty="0" smtClean="0">
              <a:solidFill>
                <a:srgbClr val="474B78"/>
              </a:solidFill>
            </a:endParaRPr>
          </a:p>
        </p:txBody>
      </p:sp>
      <p:sp>
        <p:nvSpPr>
          <p:cNvPr id="2" name="Title 1"/>
          <p:cNvSpPr>
            <a:spLocks noGrp="1"/>
          </p:cNvSpPr>
          <p:nvPr>
            <p:ph type="title"/>
          </p:nvPr>
        </p:nvSpPr>
        <p:spPr/>
        <p:txBody>
          <a:bodyPr/>
          <a:lstStyle/>
          <a:p>
            <a:pPr>
              <a:defRPr/>
            </a:pPr>
            <a:r>
              <a:rPr lang="en-US" dirty="0" smtClean="0"/>
              <a:t>Closing for the Season</a:t>
            </a:r>
            <a:endParaRPr lang="en-US" dirty="0"/>
          </a:p>
        </p:txBody>
      </p:sp>
      <p:sp>
        <p:nvSpPr>
          <p:cNvPr id="43011" name="Content Placeholder 2"/>
          <p:cNvSpPr>
            <a:spLocks noGrp="1"/>
          </p:cNvSpPr>
          <p:nvPr>
            <p:ph sz="quarter" idx="12"/>
          </p:nvPr>
        </p:nvSpPr>
        <p:spPr/>
        <p:txBody>
          <a:bodyPr>
            <a:normAutofit/>
          </a:bodyPr>
          <a:lstStyle/>
          <a:p>
            <a:pPr>
              <a:defRPr/>
            </a:pPr>
            <a:r>
              <a:rPr lang="en-US" altLang="en-US" dirty="0" smtClean="0"/>
              <a:t>Ensure no taxpayer data remaining on site-owned, personal, IRS and Tax-Aide computers</a:t>
            </a:r>
          </a:p>
          <a:p>
            <a:pPr lvl="1">
              <a:defRPr/>
            </a:pPr>
            <a:r>
              <a:rPr lang="en-US" altLang="en-US" dirty="0" smtClean="0"/>
              <a:t>Scanned files</a:t>
            </a:r>
          </a:p>
          <a:p>
            <a:pPr lvl="1">
              <a:defRPr/>
            </a:pPr>
            <a:r>
              <a:rPr lang="en-US" altLang="en-US" dirty="0" smtClean="0"/>
              <a:t>Print spoolers</a:t>
            </a:r>
          </a:p>
          <a:p>
            <a:pPr>
              <a:defRPr/>
            </a:pPr>
            <a:r>
              <a:rPr lang="en-US" altLang="en-US" dirty="0" smtClean="0"/>
              <a:t>See OneSupport for details</a:t>
            </a:r>
          </a:p>
          <a:p>
            <a:pPr>
              <a:defRPr/>
            </a:pPr>
            <a:endParaRPr lang="en-US" altLang="en-US" dirty="0" smtClean="0"/>
          </a:p>
        </p:txBody>
      </p:sp>
      <p:sp>
        <p:nvSpPr>
          <p:cNvPr id="3" name="Footer Placeholder 2"/>
          <p:cNvSpPr>
            <a:spLocks noGrp="1"/>
          </p:cNvSpPr>
          <p:nvPr>
            <p:ph type="ftr" sz="quarter" idx="13"/>
          </p:nvPr>
        </p:nvSpPr>
        <p:spPr/>
        <p:txBody>
          <a:bodyPr/>
          <a:lstStyle/>
          <a:p>
            <a:pPr>
              <a:defRPr/>
            </a:pPr>
            <a:r>
              <a:rPr lang="en-US" dirty="0" smtClean="0"/>
              <a:t>Tax Year 2015</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66D7CC7-DE00-48C9-8730-3B43168E0921}" type="slidenum">
              <a:rPr lang="en-US" altLang="en-US" smtClean="0">
                <a:solidFill>
                  <a:srgbClr val="474B78"/>
                </a:solidFill>
              </a:rPr>
              <a:pPr/>
              <a:t>36</a:t>
            </a:fld>
            <a:endParaRPr lang="en-US" altLang="en-US" dirty="0" smtClean="0">
              <a:solidFill>
                <a:srgbClr val="474B78"/>
              </a:solidFill>
            </a:endParaRPr>
          </a:p>
        </p:txBody>
      </p:sp>
      <p:sp>
        <p:nvSpPr>
          <p:cNvPr id="2" name="Title 1"/>
          <p:cNvSpPr>
            <a:spLocks noGrp="1"/>
          </p:cNvSpPr>
          <p:nvPr>
            <p:ph type="title"/>
          </p:nvPr>
        </p:nvSpPr>
        <p:spPr/>
        <p:txBody>
          <a:bodyPr>
            <a:normAutofit/>
          </a:bodyPr>
          <a:lstStyle/>
          <a:p>
            <a:pPr eaLnBrk="1" fontAlgn="auto" hangingPunct="1">
              <a:spcAft>
                <a:spcPts val="0"/>
              </a:spcAft>
              <a:defRPr/>
            </a:pPr>
            <a:r>
              <a:rPr lang="en-US" sz="3600" dirty="0" smtClean="0"/>
              <a:t>Final Reminders: </a:t>
            </a:r>
            <a:r>
              <a:rPr lang="en-US" dirty="0" smtClean="0"/>
              <a:t>Volunteer Checklist</a:t>
            </a:r>
            <a:endParaRPr lang="en-US" dirty="0"/>
          </a:p>
        </p:txBody>
      </p:sp>
      <p:sp>
        <p:nvSpPr>
          <p:cNvPr id="3" name="Content Placeholder 2"/>
          <p:cNvSpPr>
            <a:spLocks noGrp="1"/>
          </p:cNvSpPr>
          <p:nvPr>
            <p:ph sz="quarter" idx="12"/>
          </p:nvPr>
        </p:nvSpPr>
        <p:spPr/>
        <p:txBody>
          <a:bodyPr rtlCol="0">
            <a:normAutofit fontScale="62500" lnSpcReduction="20000"/>
          </a:bodyPr>
          <a:lstStyle/>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Secure Equipment and Tax Data</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Certify. Pass Intake/Interview &amp; </a:t>
            </a:r>
            <a:r>
              <a:rPr lang="en-US" dirty="0" err="1" smtClean="0"/>
              <a:t>QR</a:t>
            </a:r>
            <a:r>
              <a:rPr lang="en-US" dirty="0" smtClean="0"/>
              <a:t> test and Advanced test if a Counselor; IRS Standards of Conduct Test (all volunteers)</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Follow key policies, e.g. IRS Standards of Conduct, AARP Foundation Standards of Professionalism</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Interview/Intake process for every taxpayer</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100% Quality Review by 2nd Counselor </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Close for the day; have and comply with a process for tracking all e-files through acceptance – get returns to </a:t>
            </a:r>
            <a:r>
              <a:rPr lang="en-US" dirty="0" err="1" smtClean="0"/>
              <a:t>ERO</a:t>
            </a:r>
            <a:r>
              <a:rPr lang="en-US" dirty="0" smtClean="0"/>
              <a:t> </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Close for the season properly</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Accurately Report Service Activity – </a:t>
            </a:r>
            <a:r>
              <a:rPr lang="en-US" sz="3400" dirty="0" smtClean="0"/>
              <a:t>Include Q &amp; As!</a:t>
            </a:r>
          </a:p>
          <a:p>
            <a:pPr eaLnBrk="1" fontAlgn="auto" hangingPunct="1">
              <a:lnSpc>
                <a:spcPct val="110000"/>
              </a:lnSpc>
              <a:spcBef>
                <a:spcPts val="1200"/>
              </a:spcBef>
              <a:spcAft>
                <a:spcPts val="0"/>
              </a:spcAft>
              <a:buClr>
                <a:schemeClr val="accent3">
                  <a:lumMod val="75000"/>
                </a:schemeClr>
              </a:buClr>
              <a:defRPr/>
            </a:pPr>
            <a:endParaRPr lang="en-US" dirty="0"/>
          </a:p>
        </p:txBody>
      </p:sp>
      <p:sp>
        <p:nvSpPr>
          <p:cNvPr id="4" name="Footer Placeholder 3"/>
          <p:cNvSpPr>
            <a:spLocks noGrp="1"/>
          </p:cNvSpPr>
          <p:nvPr>
            <p:ph type="ftr" sz="quarter" idx="13"/>
          </p:nvPr>
        </p:nvSpPr>
        <p:spPr/>
        <p:txBody>
          <a:bodyPr/>
          <a:lstStyle/>
          <a:p>
            <a:pPr>
              <a:defRPr/>
            </a:pPr>
            <a:r>
              <a:rPr lang="en-US" dirty="0" smtClean="0"/>
              <a:t>Tax Year 2015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79"/>
            <a:ext cx="7391400" cy="1074421"/>
          </a:xfrm>
        </p:spPr>
        <p:txBody>
          <a:bodyPr>
            <a:normAutofit fontScale="90000"/>
          </a:bodyPr>
          <a:lstStyle/>
          <a:p>
            <a:pPr eaLnBrk="1" fontAlgn="auto" hangingPunct="1">
              <a:spcAft>
                <a:spcPts val="0"/>
              </a:spcAft>
              <a:defRPr/>
            </a:pPr>
            <a:r>
              <a:rPr lang="en-US" dirty="0"/>
              <a:t>Volunteer/Site Policies and Procedures</a:t>
            </a:r>
            <a:endParaRPr lang="en-US" dirty="0">
              <a:solidFill>
                <a:schemeClr val="accent5">
                  <a:lumMod val="50000"/>
                </a:schemeClr>
              </a:solidFill>
            </a:endParaRPr>
          </a:p>
        </p:txBody>
      </p:sp>
      <p:sp>
        <p:nvSpPr>
          <p:cNvPr id="3" name="Footer Placeholder 2"/>
          <p:cNvSpPr>
            <a:spLocks noGrp="1"/>
          </p:cNvSpPr>
          <p:nvPr>
            <p:ph type="ftr" sz="quarter" idx="10"/>
          </p:nvPr>
        </p:nvSpPr>
        <p:spPr/>
        <p:txBody>
          <a:bodyPr/>
          <a:lstStyle/>
          <a:p>
            <a:pPr>
              <a:defRPr/>
            </a:pPr>
            <a:r>
              <a:rPr lang="en-US" dirty="0" smtClean="0"/>
              <a:t>Tax Year 2015</a:t>
            </a:r>
            <a:endParaRPr lang="en-US" dirty="0"/>
          </a:p>
        </p:txBody>
      </p:sp>
      <p:sp>
        <p:nvSpPr>
          <p:cNvPr id="706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A38EDA2-0F7A-4E02-9457-A422BE7C3DB2}" type="slidenum">
              <a:rPr lang="en-US" altLang="en-US" smtClean="0">
                <a:solidFill>
                  <a:srgbClr val="474B78"/>
                </a:solidFill>
              </a:rPr>
              <a:pPr/>
              <a:t>37</a:t>
            </a:fld>
            <a:endParaRPr lang="en-US" altLang="en-US" dirty="0" smtClean="0">
              <a:solidFill>
                <a:srgbClr val="474B78"/>
              </a:solidFill>
            </a:endParaRPr>
          </a:p>
        </p:txBody>
      </p:sp>
      <p:sp>
        <p:nvSpPr>
          <p:cNvPr id="70659" name="TextBox 4"/>
          <p:cNvSpPr txBox="1">
            <a:spLocks noChangeArrowheads="1"/>
          </p:cNvSpPr>
          <p:nvPr/>
        </p:nvSpPr>
        <p:spPr bwMode="auto">
          <a:xfrm>
            <a:off x="1447800" y="2370138"/>
            <a:ext cx="4114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4000" b="1" dirty="0">
                <a:solidFill>
                  <a:srgbClr val="2806BA"/>
                </a:solidFill>
              </a:rPr>
              <a:t>Questions?</a:t>
            </a:r>
          </a:p>
        </p:txBody>
      </p:sp>
      <p:sp>
        <p:nvSpPr>
          <p:cNvPr id="70661" name="TextBox 4"/>
          <p:cNvSpPr txBox="1">
            <a:spLocks noChangeArrowheads="1"/>
          </p:cNvSpPr>
          <p:nvPr/>
        </p:nvSpPr>
        <p:spPr bwMode="auto">
          <a:xfrm>
            <a:off x="2376488" y="4267200"/>
            <a:ext cx="4114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4000" b="1" dirty="0">
                <a:solidFill>
                  <a:srgbClr val="2806BA"/>
                </a:solidFill>
              </a:rPr>
              <a:t>Comments…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888" y="769670"/>
            <a:ext cx="2959100" cy="29591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644" y="4037012"/>
            <a:ext cx="2883287" cy="1876425"/>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 name="Straight Connector 2"/>
          <p:cNvCxnSpPr/>
          <p:nvPr/>
        </p:nvCxnSpPr>
        <p:spPr>
          <a:xfrm flipV="1">
            <a:off x="5199828" y="2667000"/>
            <a:ext cx="0" cy="584263"/>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p:nvPr>
        </p:nvSpPr>
        <p:spPr>
          <a:xfrm>
            <a:off x="914400" y="68579"/>
            <a:ext cx="7391400" cy="1074421"/>
          </a:xfrm>
        </p:spPr>
        <p:txBody>
          <a:bodyPr/>
          <a:lstStyle/>
          <a:p>
            <a:r>
              <a:rPr lang="en-US" dirty="0" smtClean="0"/>
              <a:t>Policies and Procedures</a:t>
            </a:r>
            <a:endParaRPr lang="en-US" dirty="0"/>
          </a:p>
        </p:txBody>
      </p:sp>
      <p:sp>
        <p:nvSpPr>
          <p:cNvPr id="2" name="Footer Placeholder 1"/>
          <p:cNvSpPr>
            <a:spLocks noGrp="1"/>
          </p:cNvSpPr>
          <p:nvPr>
            <p:ph type="ftr" sz="quarter" idx="10"/>
          </p:nvPr>
        </p:nvSpPr>
        <p:spPr/>
        <p:txBody>
          <a:bodyPr/>
          <a:lstStyle/>
          <a:p>
            <a:pPr marL="12700">
              <a:lnSpc>
                <a:spcPct val="100000"/>
              </a:lnSpc>
            </a:pPr>
            <a:r>
              <a:rPr lang="en-US" spc="-10" dirty="0" smtClean="0"/>
              <a:t>Tax Year 2015</a:t>
            </a:r>
            <a:endParaRPr lang="en-US" spc="-10" dirty="0"/>
          </a:p>
        </p:txBody>
      </p:sp>
      <p:sp>
        <p:nvSpPr>
          <p:cNvPr id="4" name="Slide Number Placeholder 3"/>
          <p:cNvSpPr>
            <a:spLocks noGrp="1"/>
          </p:cNvSpPr>
          <p:nvPr>
            <p:ph type="sldNum" sz="quarter" idx="11"/>
          </p:nvPr>
        </p:nvSpPr>
        <p:spPr/>
        <p:txBody>
          <a:bodyPr/>
          <a:lstStyle/>
          <a:p>
            <a:pPr marL="127000">
              <a:lnSpc>
                <a:spcPct val="100000"/>
              </a:lnSpc>
            </a:pPr>
            <a:fld id="{81D60167-4931-47E6-BA6A-407CBD079E47}" type="slidenum">
              <a:rPr lang="en-US" smtClean="0"/>
              <a:t>4</a:t>
            </a:fld>
            <a:endParaRPr lang="en-US" dirty="0"/>
          </a:p>
        </p:txBody>
      </p:sp>
      <p:sp>
        <p:nvSpPr>
          <p:cNvPr id="26" name="Rounded Rectangle 4"/>
          <p:cNvSpPr/>
          <p:nvPr/>
        </p:nvSpPr>
        <p:spPr>
          <a:xfrm>
            <a:off x="1179082" y="3417603"/>
            <a:ext cx="2926080" cy="822960"/>
          </a:xfrm>
          <a:prstGeom prst="roundRect">
            <a:avLst>
              <a:gd name="adj" fmla="val 8433"/>
            </a:avLst>
          </a:prstGeom>
          <a:solidFill>
            <a:srgbClr val="99CCFF"/>
          </a:solidFill>
          <a:ln>
            <a:solidFill>
              <a:srgbClr val="0070C0"/>
            </a:solid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nchorCtr="1"/>
          <a:lstStyle/>
          <a:p>
            <a:pPr algn="ctr"/>
            <a:r>
              <a:rPr lang="en-US" sz="2400" b="1" dirty="0">
                <a:solidFill>
                  <a:schemeClr val="accent4">
                    <a:lumMod val="10000"/>
                  </a:schemeClr>
                </a:solidFill>
              </a:rPr>
              <a:t>Quality Site Requirements</a:t>
            </a:r>
          </a:p>
        </p:txBody>
      </p:sp>
      <p:sp>
        <p:nvSpPr>
          <p:cNvPr id="21" name="Straight Connector 5"/>
          <p:cNvSpPr/>
          <p:nvPr/>
        </p:nvSpPr>
        <p:spPr>
          <a:xfrm>
            <a:off x="895134" y="2934330"/>
            <a:ext cx="283949" cy="2090078"/>
          </a:xfrm>
          <a:custGeom>
            <a:avLst/>
            <a:gdLst/>
            <a:ahLst/>
            <a:cxnLst/>
            <a:rect l="0" t="0" r="0" b="0"/>
            <a:pathLst>
              <a:path>
                <a:moveTo>
                  <a:pt x="0" y="0"/>
                </a:moveTo>
                <a:lnTo>
                  <a:pt x="0" y="2090078"/>
                </a:lnTo>
                <a:lnTo>
                  <a:pt x="283949" y="2090078"/>
                </a:lnTo>
              </a:path>
            </a:pathLst>
          </a:custGeom>
          <a:noFill/>
          <a:ln w="28575">
            <a:solidFill>
              <a:srgbClr val="0070C0"/>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23" name="Rounded Rectangle 22"/>
          <p:cNvSpPr/>
          <p:nvPr/>
        </p:nvSpPr>
        <p:spPr>
          <a:xfrm>
            <a:off x="1179082" y="4642583"/>
            <a:ext cx="2926080" cy="822960"/>
          </a:xfrm>
          <a:prstGeom prst="roundRect">
            <a:avLst>
              <a:gd name="adj" fmla="val 10000"/>
            </a:avLst>
          </a:prstGeom>
          <a:solidFill>
            <a:srgbClr val="99CCFF"/>
          </a:solidFill>
          <a:ln>
            <a:solidFill>
              <a:srgbClr val="0070C0"/>
            </a:solid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nchorCtr="1"/>
          <a:lstStyle/>
          <a:p>
            <a:pPr lvl="0" algn="ctr"/>
            <a:r>
              <a:rPr lang="en-US" sz="2400" b="1" dirty="0">
                <a:solidFill>
                  <a:schemeClr val="accent4">
                    <a:lumMod val="10000"/>
                  </a:schemeClr>
                </a:solidFill>
              </a:rPr>
              <a:t>Volunteer Standards of </a:t>
            </a:r>
            <a:r>
              <a:rPr lang="en-US" sz="2400" b="1" dirty="0" smtClean="0">
                <a:solidFill>
                  <a:schemeClr val="accent4">
                    <a:lumMod val="10000"/>
                  </a:schemeClr>
                </a:solidFill>
              </a:rPr>
              <a:t>Conduct</a:t>
            </a:r>
            <a:endParaRPr lang="en-US" dirty="0"/>
          </a:p>
        </p:txBody>
      </p:sp>
      <p:sp>
        <p:nvSpPr>
          <p:cNvPr id="27" name="Straight Connector 3"/>
          <p:cNvSpPr/>
          <p:nvPr/>
        </p:nvSpPr>
        <p:spPr>
          <a:xfrm>
            <a:off x="895133" y="2786400"/>
            <a:ext cx="283949" cy="1018580"/>
          </a:xfrm>
          <a:custGeom>
            <a:avLst/>
            <a:gdLst/>
            <a:ahLst/>
            <a:cxnLst/>
            <a:rect l="0" t="0" r="0" b="0"/>
            <a:pathLst>
              <a:path>
                <a:moveTo>
                  <a:pt x="0" y="0"/>
                </a:moveTo>
                <a:lnTo>
                  <a:pt x="0" y="1009978"/>
                </a:lnTo>
                <a:lnTo>
                  <a:pt x="283949" y="1009978"/>
                </a:lnTo>
              </a:path>
            </a:pathLst>
          </a:custGeom>
          <a:noFill/>
          <a:ln w="28575">
            <a:solidFill>
              <a:srgbClr val="0070C0"/>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41" name="Rounded Rectangle 40"/>
          <p:cNvSpPr/>
          <p:nvPr/>
        </p:nvSpPr>
        <p:spPr>
          <a:xfrm>
            <a:off x="4861234" y="1886323"/>
            <a:ext cx="3502099" cy="1005840"/>
          </a:xfrm>
          <a:prstGeom prst="roundRect">
            <a:avLst>
              <a:gd name="adj" fmla="val 10000"/>
            </a:avLst>
          </a:prstGeom>
          <a:solidFill>
            <a:schemeClr val="accent3">
              <a:lumMod val="50000"/>
            </a:schemeClr>
          </a:solidFill>
          <a:ln>
            <a:solidFill>
              <a:schemeClr val="accent3">
                <a:lumMod val="5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nchorCtr="1"/>
          <a:lstStyle/>
          <a:p>
            <a:pPr lvl="0" algn="ctr"/>
            <a:r>
              <a:rPr lang="en-US" sz="2400" b="1" dirty="0"/>
              <a:t>AARP Foundation Tax-Aide </a:t>
            </a:r>
            <a:r>
              <a:rPr lang="en-US" sz="2400" b="1" dirty="0" smtClean="0"/>
              <a:t>Program</a:t>
            </a:r>
            <a:endParaRPr lang="en-US" sz="2400" dirty="0"/>
          </a:p>
        </p:txBody>
      </p:sp>
      <p:sp>
        <p:nvSpPr>
          <p:cNvPr id="29" name="Straight Connector 5"/>
          <p:cNvSpPr/>
          <p:nvPr/>
        </p:nvSpPr>
        <p:spPr>
          <a:xfrm>
            <a:off x="5199828" y="2956560"/>
            <a:ext cx="374904" cy="548640"/>
          </a:xfrm>
          <a:custGeom>
            <a:avLst/>
            <a:gdLst/>
            <a:ahLst/>
            <a:cxnLst/>
            <a:rect l="0" t="0" r="0" b="0"/>
            <a:pathLst>
              <a:path>
                <a:moveTo>
                  <a:pt x="0" y="0"/>
                </a:moveTo>
                <a:lnTo>
                  <a:pt x="0" y="542242"/>
                </a:lnTo>
                <a:lnTo>
                  <a:pt x="361804" y="542242"/>
                </a:lnTo>
              </a:path>
            </a:pathLst>
          </a:custGeom>
          <a:noFill/>
          <a:ln w="28575">
            <a:solidFill>
              <a:schemeClr val="accent3">
                <a:lumMod val="50000"/>
              </a:schemeClr>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39" name="Rounded Rectangle 38"/>
          <p:cNvSpPr/>
          <p:nvPr/>
        </p:nvSpPr>
        <p:spPr>
          <a:xfrm>
            <a:off x="5577840" y="3118674"/>
            <a:ext cx="3108960" cy="822960"/>
          </a:xfrm>
          <a:prstGeom prst="roundRect">
            <a:avLst>
              <a:gd name="adj" fmla="val 10000"/>
            </a:avLst>
          </a:prstGeom>
          <a:gradFill flip="none" rotWithShape="1">
            <a:gsLst>
              <a:gs pos="0">
                <a:schemeClr val="accent3">
                  <a:lumMod val="20000"/>
                  <a:lumOff val="80000"/>
                </a:schemeClr>
              </a:gs>
              <a:gs pos="92000">
                <a:schemeClr val="accent3">
                  <a:lumMod val="50000"/>
                </a:schemeClr>
              </a:gs>
            </a:gsLst>
            <a:lin ang="5400000" scaled="1"/>
            <a:tileRect/>
          </a:gradFill>
          <a:ln>
            <a:solidFill>
              <a:schemeClr val="accent3">
                <a:lumMod val="50000"/>
              </a:schemeClr>
            </a:solidFill>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nchorCtr="1"/>
          <a:lstStyle/>
          <a:p>
            <a:pPr algn="ctr"/>
            <a:r>
              <a:rPr lang="en-US" sz="2400" b="1" dirty="0" smtClean="0">
                <a:solidFill>
                  <a:schemeClr val="accent4">
                    <a:lumMod val="10000"/>
                  </a:schemeClr>
                </a:solidFill>
              </a:rPr>
              <a:t>Standards </a:t>
            </a:r>
            <a:r>
              <a:rPr lang="en-US" sz="2400" b="1" dirty="0">
                <a:solidFill>
                  <a:schemeClr val="accent4">
                    <a:lumMod val="10000"/>
                  </a:schemeClr>
                </a:solidFill>
              </a:rPr>
              <a:t>of Professionalism</a:t>
            </a:r>
            <a:endParaRPr lang="en-US" sz="2400" dirty="0"/>
          </a:p>
        </p:txBody>
      </p:sp>
      <p:sp>
        <p:nvSpPr>
          <p:cNvPr id="31" name="Straight Connector 8"/>
          <p:cNvSpPr/>
          <p:nvPr/>
        </p:nvSpPr>
        <p:spPr>
          <a:xfrm>
            <a:off x="5199828" y="3100764"/>
            <a:ext cx="374904" cy="1456637"/>
          </a:xfrm>
          <a:custGeom>
            <a:avLst/>
            <a:gdLst/>
            <a:ahLst/>
            <a:cxnLst/>
            <a:rect l="0" t="0" r="0" b="0"/>
            <a:pathLst>
              <a:path>
                <a:moveTo>
                  <a:pt x="0" y="0"/>
                </a:moveTo>
                <a:lnTo>
                  <a:pt x="0" y="1456637"/>
                </a:lnTo>
                <a:lnTo>
                  <a:pt x="361804" y="1456637"/>
                </a:lnTo>
              </a:path>
            </a:pathLst>
          </a:custGeom>
          <a:noFill/>
          <a:ln w="28575">
            <a:solidFill>
              <a:schemeClr val="accent3">
                <a:lumMod val="50000"/>
              </a:schemeClr>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37" name="Rounded Rectangle 36"/>
          <p:cNvSpPr/>
          <p:nvPr/>
        </p:nvSpPr>
        <p:spPr>
          <a:xfrm>
            <a:off x="5577840" y="4168145"/>
            <a:ext cx="3108960" cy="822960"/>
          </a:xfrm>
          <a:prstGeom prst="roundRect">
            <a:avLst>
              <a:gd name="adj" fmla="val 10000"/>
            </a:avLst>
          </a:prstGeom>
          <a:gradFill flip="none" rotWithShape="1">
            <a:gsLst>
              <a:gs pos="0">
                <a:schemeClr val="accent3">
                  <a:lumMod val="20000"/>
                  <a:lumOff val="80000"/>
                </a:schemeClr>
              </a:gs>
              <a:gs pos="92000">
                <a:schemeClr val="accent3">
                  <a:lumMod val="50000"/>
                </a:schemeClr>
              </a:gs>
            </a:gsLst>
            <a:lin ang="5400000" scaled="1"/>
            <a:tileRect/>
          </a:gradFill>
          <a:ln>
            <a:solidFill>
              <a:schemeClr val="accent3">
                <a:lumMod val="50000"/>
              </a:schemeClr>
            </a:solidFill>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nchorCtr="1"/>
          <a:lstStyle/>
          <a:p>
            <a:pPr algn="ctr"/>
            <a:r>
              <a:rPr lang="en-US" sz="2400" b="1" dirty="0">
                <a:solidFill>
                  <a:schemeClr val="accent4">
                    <a:lumMod val="10000"/>
                  </a:schemeClr>
                </a:solidFill>
              </a:rPr>
              <a:t>Taxpayer Information and Responsibilities</a:t>
            </a:r>
          </a:p>
        </p:txBody>
      </p:sp>
      <p:sp>
        <p:nvSpPr>
          <p:cNvPr id="33" name="Straight Connector 11"/>
          <p:cNvSpPr/>
          <p:nvPr/>
        </p:nvSpPr>
        <p:spPr>
          <a:xfrm>
            <a:off x="5199828" y="3251263"/>
            <a:ext cx="374904" cy="2377440"/>
          </a:xfrm>
          <a:custGeom>
            <a:avLst/>
            <a:gdLst/>
            <a:ahLst/>
            <a:cxnLst/>
            <a:rect l="0" t="0" r="0" b="0"/>
            <a:pathLst>
              <a:path>
                <a:moveTo>
                  <a:pt x="0" y="0"/>
                </a:moveTo>
                <a:lnTo>
                  <a:pt x="0" y="2377833"/>
                </a:lnTo>
                <a:lnTo>
                  <a:pt x="372673" y="2377833"/>
                </a:lnTo>
              </a:path>
            </a:pathLst>
          </a:custGeom>
          <a:noFill/>
          <a:ln w="28575">
            <a:solidFill>
              <a:schemeClr val="accent3">
                <a:lumMod val="50000"/>
              </a:schemeClr>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35" name="Rounded Rectangle 34"/>
          <p:cNvSpPr/>
          <p:nvPr/>
        </p:nvSpPr>
        <p:spPr>
          <a:xfrm rot="10800000" flipV="1">
            <a:off x="5577840" y="5217617"/>
            <a:ext cx="3108960" cy="822960"/>
          </a:xfrm>
          <a:prstGeom prst="roundRect">
            <a:avLst>
              <a:gd name="adj" fmla="val 10000"/>
            </a:avLst>
          </a:prstGeom>
          <a:gradFill flip="none" rotWithShape="1">
            <a:gsLst>
              <a:gs pos="0">
                <a:schemeClr val="accent3">
                  <a:lumMod val="20000"/>
                  <a:lumOff val="80000"/>
                </a:schemeClr>
              </a:gs>
              <a:gs pos="92000">
                <a:schemeClr val="accent3">
                  <a:lumMod val="50000"/>
                </a:schemeClr>
              </a:gs>
            </a:gsLst>
            <a:lin ang="5400000" scaled="1"/>
            <a:tileRect/>
          </a:gradFill>
          <a:ln>
            <a:solidFill>
              <a:schemeClr val="accent3">
                <a:lumMod val="50000"/>
              </a:schemeClr>
            </a:solidFill>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nchorCtr="1"/>
          <a:lstStyle/>
          <a:p>
            <a:pPr algn="ctr"/>
            <a:r>
              <a:rPr lang="en-US" sz="2400" b="1" dirty="0">
                <a:solidFill>
                  <a:schemeClr val="accent4">
                    <a:lumMod val="10000"/>
                  </a:schemeClr>
                </a:solidFill>
              </a:rPr>
              <a:t>Incident Review Protocol</a:t>
            </a:r>
          </a:p>
        </p:txBody>
      </p:sp>
      <p:sp>
        <p:nvSpPr>
          <p:cNvPr id="12" name="Rounded Rectangle 11"/>
          <p:cNvSpPr/>
          <p:nvPr/>
        </p:nvSpPr>
        <p:spPr>
          <a:xfrm>
            <a:off x="609600" y="1886323"/>
            <a:ext cx="2926080" cy="1005840"/>
          </a:xfrm>
          <a:prstGeom prst="roundRect">
            <a:avLst>
              <a:gd name="adj" fmla="val 10000"/>
            </a:avLst>
          </a:prstGeom>
          <a:solidFill>
            <a:srgbClr val="0070C0"/>
          </a:solidFill>
          <a:ln>
            <a:solidFill>
              <a:srgbClr val="99CCFF"/>
            </a:solidFill>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anchor="ctr" anchorCtr="1"/>
          <a:lstStyle/>
          <a:p>
            <a:pPr algn="ctr"/>
            <a:r>
              <a:rPr lang="en-US" sz="2800" b="1" dirty="0" smtClean="0"/>
              <a:t>IRS</a:t>
            </a:r>
            <a:endParaRPr lang="en-US" sz="2800" b="1" dirty="0"/>
          </a:p>
        </p:txBody>
      </p:sp>
    </p:spTree>
    <p:extLst>
      <p:ext uri="{BB962C8B-B14F-4D97-AF65-F5344CB8AC3E}">
        <p14:creationId xmlns:p14="http://schemas.microsoft.com/office/powerpoint/2010/main" val="2417526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3" grpId="0" animBg="1"/>
      <p:bldP spid="41" grpId="0" animBg="1"/>
      <p:bldP spid="39" grpId="0" animBg="1"/>
      <p:bldP spid="37" grpId="0" animBg="1"/>
      <p:bldP spid="35"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0"/>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C5683F7-B44B-413C-B212-B08C88969924}" type="slidenum">
              <a:rPr lang="en-US" altLang="en-US" smtClean="0"/>
              <a:pPr/>
              <a:t>5</a:t>
            </a:fld>
            <a:endParaRPr lang="en-US" altLang="en-US" dirty="0" smtClean="0"/>
          </a:p>
        </p:txBody>
      </p:sp>
      <p:sp>
        <p:nvSpPr>
          <p:cNvPr id="2" name="Title 1"/>
          <p:cNvSpPr>
            <a:spLocks noGrp="1"/>
          </p:cNvSpPr>
          <p:nvPr>
            <p:ph type="title"/>
          </p:nvPr>
        </p:nvSpPr>
        <p:spPr/>
        <p:txBody>
          <a:bodyPr>
            <a:normAutofit/>
          </a:bodyPr>
          <a:lstStyle/>
          <a:p>
            <a:r>
              <a:rPr lang="en-US" sz="3400" dirty="0" smtClean="0"/>
              <a:t>Key Resource: Client Service Provider Digest</a:t>
            </a:r>
            <a:endParaRPr lang="en-US" sz="3400" dirty="0"/>
          </a:p>
        </p:txBody>
      </p:sp>
      <p:sp>
        <p:nvSpPr>
          <p:cNvPr id="3" name="Content Placeholder 2"/>
          <p:cNvSpPr>
            <a:spLocks noGrp="1"/>
          </p:cNvSpPr>
          <p:nvPr>
            <p:ph sz="quarter" idx="12"/>
          </p:nvPr>
        </p:nvSpPr>
        <p:spPr/>
        <p:txBody>
          <a:bodyPr>
            <a:normAutofit fontScale="85000" lnSpcReduction="20000"/>
          </a:bodyPr>
          <a:lstStyle/>
          <a:p>
            <a:pPr marL="0" indent="0">
              <a:lnSpc>
                <a:spcPct val="110000"/>
              </a:lnSpc>
              <a:buNone/>
            </a:pPr>
            <a:r>
              <a:rPr lang="en-US" dirty="0" smtClean="0"/>
              <a:t>Additional important information provided in the Client Service Provider Digest:</a:t>
            </a:r>
          </a:p>
          <a:p>
            <a:pPr lvl="1">
              <a:lnSpc>
                <a:spcPct val="110000"/>
              </a:lnSpc>
            </a:pPr>
            <a:r>
              <a:rPr lang="en-US" dirty="0" smtClean="0"/>
              <a:t>Counselor Guidelines and Policies</a:t>
            </a:r>
          </a:p>
          <a:p>
            <a:pPr lvl="1">
              <a:lnSpc>
                <a:spcPct val="110000"/>
              </a:lnSpc>
            </a:pPr>
            <a:r>
              <a:rPr lang="en-US" dirty="0" smtClean="0"/>
              <a:t>Conflict of Interest Guidelines</a:t>
            </a:r>
          </a:p>
          <a:p>
            <a:pPr lvl="1">
              <a:lnSpc>
                <a:spcPct val="110000"/>
              </a:lnSpc>
            </a:pPr>
            <a:r>
              <a:rPr lang="en-US" dirty="0" smtClean="0"/>
              <a:t>Confidentiality and Security of Taxpayer Data</a:t>
            </a:r>
          </a:p>
          <a:p>
            <a:pPr lvl="1">
              <a:lnSpc>
                <a:spcPct val="110000"/>
              </a:lnSpc>
            </a:pPr>
            <a:r>
              <a:rPr lang="en-US" dirty="0" smtClean="0"/>
              <a:t>Liability Protection</a:t>
            </a:r>
          </a:p>
          <a:p>
            <a:pPr lvl="1">
              <a:lnSpc>
                <a:spcPct val="110000"/>
              </a:lnSpc>
            </a:pPr>
            <a:r>
              <a:rPr lang="en-US" dirty="0" smtClean="0"/>
              <a:t>AARP Foundation Volunteer Standards of Professionalism</a:t>
            </a:r>
          </a:p>
          <a:p>
            <a:pPr lvl="1">
              <a:lnSpc>
                <a:spcPct val="110000"/>
              </a:lnSpc>
            </a:pPr>
            <a:r>
              <a:rPr lang="en-US" dirty="0" smtClean="0"/>
              <a:t>Activity Reporting</a:t>
            </a:r>
          </a:p>
          <a:p>
            <a:pPr>
              <a:lnSpc>
                <a:spcPct val="110000"/>
              </a:lnSpc>
            </a:pPr>
            <a:endParaRPr lang="en-US" dirty="0" smtClean="0"/>
          </a:p>
          <a:p>
            <a:pPr>
              <a:lnSpc>
                <a:spcPct val="110000"/>
              </a:lnSpc>
            </a:pPr>
            <a:endParaRPr lang="en-US" dirty="0" smtClean="0"/>
          </a:p>
          <a:p>
            <a:pPr>
              <a:lnSpc>
                <a:spcPct val="110000"/>
              </a:lnSpc>
            </a:pPr>
            <a:endParaRPr lang="en-US" dirty="0"/>
          </a:p>
        </p:txBody>
      </p:sp>
      <p:sp>
        <p:nvSpPr>
          <p:cNvPr id="4" name="Footer Placeholder 3"/>
          <p:cNvSpPr>
            <a:spLocks noGrp="1"/>
          </p:cNvSpPr>
          <p:nvPr>
            <p:ph type="ftr" sz="quarter" idx="13"/>
          </p:nvPr>
        </p:nvSpPr>
        <p:spPr/>
        <p:txBody>
          <a:bodyPr/>
          <a:lstStyle/>
          <a:p>
            <a:r>
              <a:rPr lang="en-US" dirty="0" smtClean="0"/>
              <a:t>Tax Year 2015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F937E6C-52DC-41E8-90D3-A9C0F69A9928}" type="slidenum">
              <a:rPr lang="en-US" altLang="en-US" smtClean="0">
                <a:solidFill>
                  <a:srgbClr val="474B78"/>
                </a:solidFill>
              </a:rPr>
              <a:pPr/>
              <a:t>6</a:t>
            </a:fld>
            <a:endParaRPr lang="en-US" altLang="en-US" dirty="0" smtClean="0">
              <a:solidFill>
                <a:srgbClr val="474B78"/>
              </a:solidFill>
            </a:endParaRP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Summary of IRS Quality </a:t>
            </a:r>
            <a:br>
              <a:rPr lang="en-US" dirty="0" smtClean="0"/>
            </a:br>
            <a:r>
              <a:rPr lang="en-US" dirty="0" smtClean="0"/>
              <a:t>Site Requirements (</a:t>
            </a:r>
            <a:r>
              <a:rPr lang="en-US" dirty="0" err="1" smtClean="0"/>
              <a:t>QSR</a:t>
            </a:r>
            <a:r>
              <a:rPr lang="en-US" dirty="0" smtClean="0"/>
              <a:t>)</a:t>
            </a:r>
            <a:endParaRPr lang="en-US" dirty="0"/>
          </a:p>
        </p:txBody>
      </p:sp>
      <p:sp>
        <p:nvSpPr>
          <p:cNvPr id="3" name="Footer Placeholder 2"/>
          <p:cNvSpPr>
            <a:spLocks noGrp="1"/>
          </p:cNvSpPr>
          <p:nvPr>
            <p:ph type="ftr" sz="quarter" idx="13"/>
          </p:nvPr>
        </p:nvSpPr>
        <p:spPr/>
        <p:txBody>
          <a:bodyPr/>
          <a:lstStyle/>
          <a:p>
            <a:pPr>
              <a:defRPr/>
            </a:pPr>
            <a:r>
              <a:rPr lang="en-US" dirty="0" smtClean="0"/>
              <a:t>Tax Year 2015</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81623929"/>
              </p:ext>
            </p:extLst>
          </p:nvPr>
        </p:nvGraphicFramePr>
        <p:xfrm>
          <a:off x="762000" y="1909763"/>
          <a:ext cx="7543800" cy="3508779"/>
        </p:xfrm>
        <a:graphic>
          <a:graphicData uri="http://schemas.openxmlformats.org/drawingml/2006/table">
            <a:tbl>
              <a:tblPr firstRow="1" bandRow="1">
                <a:tableStyleId>{D27102A9-8310-4765-A935-A1911B00CA55}</a:tableStyleId>
              </a:tblPr>
              <a:tblGrid>
                <a:gridCol w="457200"/>
                <a:gridCol w="4876799"/>
                <a:gridCol w="2209801"/>
              </a:tblGrid>
              <a:tr h="374469">
                <a:tc>
                  <a:txBody>
                    <a:bodyPr/>
                    <a:lstStyle/>
                    <a:p>
                      <a:endParaRPr lang="en-US" dirty="0">
                        <a:solidFill>
                          <a:schemeClr val="tx2"/>
                        </a:solidFill>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solidFill>
                          <a:schemeClr val="tx2"/>
                        </a:solidFill>
                      </a:endParaRPr>
                    </a:p>
                  </a:txBody>
                  <a:tcP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altLang="en-US" sz="1800" dirty="0" smtClean="0">
                          <a:solidFill>
                            <a:schemeClr val="tx2"/>
                          </a:solidFill>
                        </a:rPr>
                        <a:t>Who is responsible?</a:t>
                      </a:r>
                      <a:endParaRPr lang="en-US" dirty="0">
                        <a:solidFill>
                          <a:schemeClr val="tx2"/>
                        </a:solidFill>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523230">
                <a:tc>
                  <a:txBody>
                    <a:bodyPr/>
                    <a:lstStyle/>
                    <a:p>
                      <a:pPr algn="r"/>
                      <a:r>
                        <a:rPr lang="en-US" sz="2800" b="1" dirty="0" smtClean="0">
                          <a:solidFill>
                            <a:schemeClr val="tx2"/>
                          </a:solidFill>
                        </a:rPr>
                        <a:t>1</a:t>
                      </a:r>
                      <a:endParaRPr lang="en-US" sz="2800" b="1" dirty="0">
                        <a:solidFill>
                          <a:schemeClr val="tx2"/>
                        </a:solidFill>
                      </a:endParaRPr>
                    </a:p>
                  </a:txBody>
                  <a:tcPr>
                    <a:lnL w="12700" cap="flat" cmpd="sng" algn="ctr">
                      <a:solidFill>
                        <a:schemeClr val="tx1"/>
                      </a:solid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solidFill>
                      <a:schemeClr val="accent1">
                        <a:alpha val="20000"/>
                      </a:schemeClr>
                    </a:solidFill>
                  </a:tcPr>
                </a:tc>
                <a:tc>
                  <a:txBody>
                    <a:bodyPr/>
                    <a:lstStyle/>
                    <a:p>
                      <a:r>
                        <a:rPr lang="en-US" altLang="en-US" sz="2800" b="1" dirty="0" smtClean="0">
                          <a:solidFill>
                            <a:schemeClr val="tx2"/>
                          </a:solidFill>
                        </a:rPr>
                        <a:t>Volunteer</a:t>
                      </a:r>
                      <a:r>
                        <a:rPr lang="en-US" altLang="en-US" sz="2800" b="1" baseline="0" dirty="0" smtClean="0">
                          <a:solidFill>
                            <a:schemeClr val="tx2"/>
                          </a:solidFill>
                        </a:rPr>
                        <a:t> </a:t>
                      </a:r>
                      <a:r>
                        <a:rPr lang="en-US" altLang="en-US" sz="2800" b="1" dirty="0" smtClean="0">
                          <a:solidFill>
                            <a:schemeClr val="tx2"/>
                          </a:solidFill>
                        </a:rPr>
                        <a:t>certification</a:t>
                      </a:r>
                      <a:endParaRPr lang="en-US" sz="2800" b="1" dirty="0">
                        <a:solidFill>
                          <a:schemeClr val="tx2"/>
                        </a:solidFill>
                      </a:endParaRPr>
                    </a:p>
                  </a:txBody>
                  <a:tcPr>
                    <a:lnL>
                      <a:noFill/>
                    </a:lnL>
                    <a:lnR>
                      <a:noFill/>
                    </a:lnR>
                    <a:lnT w="12700" cmpd="sng">
                      <a:noFill/>
                    </a:lnT>
                    <a:lnB>
                      <a:noFill/>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LC/Instructor</a:t>
                      </a: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accent1">
                        <a:alpha val="20000"/>
                      </a:schemeClr>
                    </a:solidFill>
                  </a:tcPr>
                </a:tc>
              </a:tr>
              <a:tr h="469138">
                <a:tc>
                  <a:txBody>
                    <a:bodyPr/>
                    <a:lstStyle/>
                    <a:p>
                      <a:pPr algn="r"/>
                      <a:r>
                        <a:rPr lang="en-US" sz="2800" b="1" dirty="0" smtClean="0">
                          <a:solidFill>
                            <a:schemeClr val="tx2"/>
                          </a:solidFill>
                        </a:rPr>
                        <a:t>2</a:t>
                      </a:r>
                      <a:endParaRPr lang="en-US" sz="2800" b="1" dirty="0">
                        <a:solidFill>
                          <a:schemeClr val="tx2"/>
                        </a:solidFill>
                      </a:endParaRP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altLang="en-US" sz="2800" b="1" dirty="0" smtClean="0">
                          <a:solidFill>
                            <a:schemeClr val="tx2"/>
                          </a:solidFill>
                        </a:rPr>
                        <a:t>Intake and Interview*</a:t>
                      </a:r>
                      <a:endParaRPr lang="en-US" sz="3600" b="1" dirty="0">
                        <a:solidFill>
                          <a:schemeClr val="tx2"/>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LC/Counselor</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523230">
                <a:tc>
                  <a:txBody>
                    <a:bodyPr/>
                    <a:lstStyle/>
                    <a:p>
                      <a:pPr algn="r"/>
                      <a:r>
                        <a:rPr lang="en-US" sz="2800" b="1" dirty="0" smtClean="0">
                          <a:solidFill>
                            <a:schemeClr val="tx2"/>
                          </a:solidFill>
                        </a:rPr>
                        <a:t>3</a:t>
                      </a:r>
                      <a:endParaRPr lang="en-US" sz="2800" b="1" dirty="0">
                        <a:solidFill>
                          <a:schemeClr val="tx2"/>
                        </a:solidFill>
                      </a:endParaRP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alpha val="20000"/>
                      </a:schemeClr>
                    </a:solidFill>
                  </a:tcPr>
                </a:tc>
                <a:tc>
                  <a:txBody>
                    <a:bodyPr/>
                    <a:lstStyle/>
                    <a:p>
                      <a:r>
                        <a:rPr lang="en-US" sz="2800" b="1" dirty="0" smtClean="0">
                          <a:solidFill>
                            <a:schemeClr val="tx2"/>
                          </a:solidFill>
                        </a:rPr>
                        <a:t>Quality Review*</a:t>
                      </a:r>
                      <a:endParaRPr lang="en-US" sz="2800" b="1" dirty="0">
                        <a:solidFill>
                          <a:schemeClr val="tx2"/>
                        </a:solidFill>
                      </a:endParaRPr>
                    </a:p>
                  </a:txBody>
                  <a:tcPr>
                    <a:lnL>
                      <a:noFill/>
                    </a:lnL>
                    <a:lnR>
                      <a:noFill/>
                    </a:lnR>
                    <a:lnT>
                      <a:noFill/>
                    </a:lnT>
                    <a:lnB>
                      <a:noFill/>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LC/Counselor</a:t>
                      </a:r>
                      <a:endParaRPr lang="en-US" altLang="en-US" sz="2400" b="1" dirty="0" smtClean="0">
                        <a:solidFill>
                          <a:schemeClr val="tx2"/>
                        </a:solidFill>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alpha val="20000"/>
                      </a:schemeClr>
                    </a:solidFill>
                  </a:tcPr>
                </a:tc>
              </a:tr>
              <a:tr h="523230">
                <a:tc>
                  <a:txBody>
                    <a:bodyPr/>
                    <a:lstStyle/>
                    <a:p>
                      <a:pPr algn="r"/>
                      <a:r>
                        <a:rPr lang="en-US" sz="2800" b="1" dirty="0" smtClean="0">
                          <a:solidFill>
                            <a:schemeClr val="tx2"/>
                          </a:solidFill>
                        </a:rPr>
                        <a:t>4</a:t>
                      </a:r>
                      <a:endParaRPr lang="en-US" sz="2800" b="1" dirty="0">
                        <a:solidFill>
                          <a:schemeClr val="tx2"/>
                        </a:solidFill>
                      </a:endParaRP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altLang="en-US" sz="2800" b="1" dirty="0" smtClean="0">
                          <a:solidFill>
                            <a:schemeClr val="tx2"/>
                          </a:solidFill>
                        </a:rPr>
                        <a:t>Reference Material</a:t>
                      </a:r>
                      <a:endParaRPr lang="en-US" sz="2800" b="1" dirty="0">
                        <a:solidFill>
                          <a:schemeClr val="tx2"/>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523230">
                <a:tc>
                  <a:txBody>
                    <a:bodyPr/>
                    <a:lstStyle/>
                    <a:p>
                      <a:pPr algn="r"/>
                      <a:r>
                        <a:rPr lang="en-US" sz="2800" b="1" dirty="0" smtClean="0">
                          <a:solidFill>
                            <a:schemeClr val="tx2"/>
                          </a:solidFill>
                        </a:rPr>
                        <a:t>5</a:t>
                      </a:r>
                      <a:endParaRPr lang="en-US" sz="2800" b="1" dirty="0">
                        <a:solidFill>
                          <a:schemeClr val="tx2"/>
                        </a:solidFill>
                      </a:endParaRPr>
                    </a:p>
                  </a:txBody>
                  <a:tcP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alpha val="20000"/>
                      </a:schemeClr>
                    </a:solidFill>
                  </a:tcPr>
                </a:tc>
                <a:tc>
                  <a:txBody>
                    <a:bodyPr/>
                    <a:lstStyle/>
                    <a:p>
                      <a:r>
                        <a:rPr lang="en-US" altLang="en-US" sz="2800" b="1" dirty="0" smtClean="0">
                          <a:solidFill>
                            <a:schemeClr val="tx2"/>
                          </a:solidFill>
                        </a:rPr>
                        <a:t>Signed Volunteer Agreement</a:t>
                      </a:r>
                      <a:endParaRPr lang="en-US" sz="2800" b="1" dirty="0">
                        <a:solidFill>
                          <a:schemeClr val="tx2"/>
                        </a:solidFill>
                      </a:endParaRPr>
                    </a:p>
                  </a:txBody>
                  <a:tcPr>
                    <a:lnL>
                      <a:noFill/>
                    </a:lnL>
                    <a:lnR>
                      <a:noFill/>
                    </a:lnR>
                    <a:lnT>
                      <a:noFill/>
                    </a:lnT>
                    <a:lnB>
                      <a:noFill/>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solidFill>
                            <a:schemeClr val="tx2"/>
                          </a:solidFill>
                        </a:rPr>
                        <a:t>Counselor</a:t>
                      </a:r>
                      <a:r>
                        <a:rPr lang="en-US" altLang="en-US" sz="2000" b="1" dirty="0" smtClean="0">
                          <a:solidFill>
                            <a:schemeClr val="tx2"/>
                          </a:solidFill>
                        </a:rPr>
                        <a:t>/</a:t>
                      </a:r>
                      <a:r>
                        <a:rPr lang="en-US" altLang="en-US" sz="2400" b="1" dirty="0" smtClean="0">
                          <a:solidFill>
                            <a:schemeClr val="tx2"/>
                          </a:solidFill>
                        </a:rPr>
                        <a:t>CF</a:t>
                      </a: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alpha val="20000"/>
                      </a:schemeClr>
                    </a:solidFill>
                  </a:tcPr>
                </a:tc>
              </a:tr>
              <a:tr h="523230">
                <a:tc>
                  <a:txBody>
                    <a:bodyPr/>
                    <a:lstStyle/>
                    <a:p>
                      <a:pPr algn="r"/>
                      <a:r>
                        <a:rPr lang="en-US" sz="2800" b="1" dirty="0" smtClean="0">
                          <a:solidFill>
                            <a:schemeClr val="tx2"/>
                          </a:solidFill>
                        </a:rPr>
                        <a:t>6</a:t>
                      </a:r>
                      <a:endParaRPr lang="en-US" sz="2800" b="1" dirty="0">
                        <a:solidFill>
                          <a:schemeClr val="tx2"/>
                        </a:solidFill>
                      </a:endParaRPr>
                    </a:p>
                  </a:txBody>
                  <a:tcP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en-US" sz="2800" b="1" dirty="0" smtClean="0">
                          <a:solidFill>
                            <a:schemeClr val="tx2"/>
                          </a:solidFill>
                        </a:rPr>
                        <a:t>All Returns filed on timely basis</a:t>
                      </a:r>
                      <a:endParaRPr lang="en-US" sz="2800" b="1" dirty="0">
                        <a:solidFill>
                          <a:schemeClr val="tx2"/>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LC/ERO</a:t>
                      </a:r>
                    </a:p>
                  </a:txBody>
                  <a:tcP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9484" name="TextBox 4"/>
          <p:cNvSpPr txBox="1">
            <a:spLocks noChangeArrowheads="1"/>
          </p:cNvSpPr>
          <p:nvPr/>
        </p:nvSpPr>
        <p:spPr bwMode="auto">
          <a:xfrm>
            <a:off x="914400" y="5561562"/>
            <a:ext cx="57912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233363" indent="-233363" eaLnBrk="1" hangingPunct="1"/>
            <a:r>
              <a:rPr lang="en-US" altLang="en-US" sz="1900" b="1" i="1" dirty="0" smtClean="0">
                <a:solidFill>
                  <a:schemeClr val="tx2"/>
                </a:solidFill>
              </a:rPr>
              <a:t>*</a:t>
            </a:r>
            <a:r>
              <a:rPr lang="en-US" altLang="en-US" sz="1900" i="1" dirty="0" smtClean="0">
                <a:solidFill>
                  <a:schemeClr val="tx2"/>
                </a:solidFill>
              </a:rPr>
              <a:t>	</a:t>
            </a:r>
            <a:r>
              <a:rPr lang="en-US" altLang="en-US" sz="1900" b="1" i="1" dirty="0" smtClean="0">
                <a:solidFill>
                  <a:schemeClr val="tx2"/>
                </a:solidFill>
              </a:rPr>
              <a:t>New </a:t>
            </a:r>
            <a:r>
              <a:rPr lang="en-US" altLang="en-US" sz="1900" b="1" i="1" dirty="0">
                <a:solidFill>
                  <a:schemeClr val="tx2"/>
                </a:solidFill>
              </a:rPr>
              <a:t>for </a:t>
            </a:r>
            <a:r>
              <a:rPr lang="en-US" altLang="en-US" sz="1900" b="1" i="1" dirty="0" smtClean="0">
                <a:solidFill>
                  <a:schemeClr val="tx2"/>
                </a:solidFill>
              </a:rPr>
              <a:t>2015 – all LCs and Counselors must pass test </a:t>
            </a:r>
            <a:r>
              <a:rPr lang="en-US" altLang="en-US" sz="1900" b="1" i="1" dirty="0">
                <a:solidFill>
                  <a:schemeClr val="tx2"/>
                </a:solidFill>
              </a:rPr>
              <a:t>on these </a:t>
            </a:r>
            <a:r>
              <a:rPr lang="en-US" altLang="en-US" sz="1900" b="1" i="1" dirty="0" smtClean="0">
                <a:solidFill>
                  <a:schemeClr val="tx2"/>
                </a:solidFill>
              </a:rPr>
              <a:t>subjects </a:t>
            </a:r>
            <a:endParaRPr lang="en-US" altLang="en-US" sz="1900" b="1" i="1"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0D6FDF0-44B6-4377-8541-80F8E07C2584}" type="slidenum">
              <a:rPr lang="en-US" altLang="en-US" smtClean="0">
                <a:solidFill>
                  <a:srgbClr val="474B78"/>
                </a:solidFill>
              </a:rPr>
              <a:pPr/>
              <a:t>7</a:t>
            </a:fld>
            <a:endParaRPr lang="en-US" altLang="en-US" dirty="0" smtClean="0">
              <a:solidFill>
                <a:srgbClr val="474B78"/>
              </a:solidFill>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t>Quality Site Requirements</a:t>
            </a:r>
            <a:r>
              <a:rPr lang="en-US" dirty="0" smtClean="0">
                <a:solidFill>
                  <a:schemeClr val="accent5">
                    <a:lumMod val="50000"/>
                  </a:schemeClr>
                </a:solidFill>
              </a:rPr>
              <a:t>	</a:t>
            </a:r>
            <a:endParaRPr lang="en-US" dirty="0">
              <a:solidFill>
                <a:schemeClr val="accent5">
                  <a:lumMod val="50000"/>
                </a:schemeClr>
              </a:solidFill>
            </a:endParaRPr>
          </a:p>
        </p:txBody>
      </p:sp>
      <p:sp>
        <p:nvSpPr>
          <p:cNvPr id="3" name="Footer Placeholder 2"/>
          <p:cNvSpPr>
            <a:spLocks noGrp="1"/>
          </p:cNvSpPr>
          <p:nvPr>
            <p:ph type="ftr" sz="quarter" idx="13"/>
          </p:nvPr>
        </p:nvSpPr>
        <p:spPr/>
        <p:txBody>
          <a:bodyPr/>
          <a:lstStyle/>
          <a:p>
            <a:pPr>
              <a:defRPr/>
            </a:pPr>
            <a:r>
              <a:rPr lang="en-US" dirty="0" smtClean="0"/>
              <a:t>Tax Year 2015</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673946391"/>
              </p:ext>
            </p:extLst>
          </p:nvPr>
        </p:nvGraphicFramePr>
        <p:xfrm>
          <a:off x="762000" y="1903379"/>
          <a:ext cx="7543800" cy="3496218"/>
        </p:xfrm>
        <a:graphic>
          <a:graphicData uri="http://schemas.openxmlformats.org/drawingml/2006/table">
            <a:tbl>
              <a:tblPr firstRow="1" bandRow="1">
                <a:tableStyleId>{D27102A9-8310-4765-A935-A1911B00CA55}</a:tableStyleId>
              </a:tblPr>
              <a:tblGrid>
                <a:gridCol w="533400"/>
                <a:gridCol w="4800599"/>
                <a:gridCol w="2209801"/>
              </a:tblGrid>
              <a:tr h="418239">
                <a:tc>
                  <a:txBody>
                    <a:bodyPr/>
                    <a:lstStyle/>
                    <a:p>
                      <a:endParaRPr lang="en-US" sz="1800" dirty="0">
                        <a:solidFill>
                          <a:schemeClr val="tx2"/>
                        </a:solidFill>
                      </a:endParaRPr>
                    </a:p>
                  </a:txBody>
                  <a:tcPr marT="45674" marB="45674">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800" dirty="0">
                        <a:solidFill>
                          <a:schemeClr val="tx2"/>
                        </a:solidFill>
                      </a:endParaRPr>
                    </a:p>
                  </a:txBody>
                  <a:tcPr marT="45674" marB="45674">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altLang="en-US" sz="1800" dirty="0" smtClean="0">
                          <a:solidFill>
                            <a:schemeClr val="tx2"/>
                          </a:solidFill>
                        </a:rPr>
                        <a:t>Who is responsible?</a:t>
                      </a:r>
                      <a:endParaRPr lang="en-US" sz="1800" dirty="0">
                        <a:solidFill>
                          <a:schemeClr val="tx2"/>
                        </a:solidFill>
                      </a:endParaRPr>
                    </a:p>
                  </a:txBody>
                  <a:tcPr marT="45674" marB="45674">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944778">
                <a:tc>
                  <a:txBody>
                    <a:bodyPr/>
                    <a:lstStyle/>
                    <a:p>
                      <a:pPr algn="r"/>
                      <a:r>
                        <a:rPr lang="en-US" sz="2800" b="1" dirty="0" smtClean="0">
                          <a:solidFill>
                            <a:schemeClr val="tx2"/>
                          </a:solidFill>
                        </a:rPr>
                        <a:t>7</a:t>
                      </a:r>
                      <a:endParaRPr lang="en-US" sz="2800" b="1" dirty="0">
                        <a:solidFill>
                          <a:schemeClr val="tx2"/>
                        </a:solidFill>
                      </a:endParaRPr>
                    </a:p>
                  </a:txBody>
                  <a:tcPr marL="0" marT="45674" marB="45674">
                    <a:lnL w="12700" cap="flat" cmpd="sng" algn="ctr">
                      <a:solidFill>
                        <a:schemeClr val="tx1"/>
                      </a:solid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solidFill>
                      <a:schemeClr val="accent1">
                        <a:alpha val="20000"/>
                      </a:schemeClr>
                    </a:solidFill>
                  </a:tcPr>
                </a:tc>
                <a:tc>
                  <a:txBody>
                    <a:bodyPr/>
                    <a:lstStyle/>
                    <a:p>
                      <a:r>
                        <a:rPr lang="en-US" altLang="en-US" sz="2800" b="1" dirty="0" smtClean="0">
                          <a:solidFill>
                            <a:schemeClr val="tx2"/>
                          </a:solidFill>
                        </a:rPr>
                        <a:t>Taxpayers informed of Civil Rights</a:t>
                      </a:r>
                      <a:endParaRPr lang="en-US" sz="2800" b="1" dirty="0">
                        <a:solidFill>
                          <a:schemeClr val="tx2"/>
                        </a:solidFill>
                      </a:endParaRPr>
                    </a:p>
                  </a:txBody>
                  <a:tcPr marT="45674" marB="45674">
                    <a:lnL>
                      <a:noFill/>
                    </a:lnL>
                    <a:lnR>
                      <a:noFill/>
                    </a:lnR>
                    <a:lnT w="12700" cmpd="sng">
                      <a:noFill/>
                    </a:lnT>
                    <a:lnB>
                      <a:noFill/>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a:t>
                      </a:r>
                    </a:p>
                  </a:txBody>
                  <a:tcPr marT="45674" marB="45674">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accent1">
                        <a:alpha val="20000"/>
                      </a:schemeClr>
                    </a:solidFill>
                  </a:tcPr>
                </a:tc>
              </a:tr>
              <a:tr h="1005523">
                <a:tc>
                  <a:txBody>
                    <a:bodyPr/>
                    <a:lstStyle/>
                    <a:p>
                      <a:pPr algn="r"/>
                      <a:r>
                        <a:rPr lang="en-US" sz="2800" b="1" dirty="0" smtClean="0">
                          <a:solidFill>
                            <a:schemeClr val="tx2"/>
                          </a:solidFill>
                        </a:rPr>
                        <a:t>8</a:t>
                      </a:r>
                      <a:endParaRPr lang="en-US" sz="2800" b="1" dirty="0">
                        <a:solidFill>
                          <a:schemeClr val="tx2"/>
                        </a:solidFill>
                      </a:endParaRPr>
                    </a:p>
                  </a:txBody>
                  <a:tcPr marL="0" marT="45674" marB="45674">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altLang="en-US" sz="2800" b="1" dirty="0" smtClean="0">
                          <a:solidFill>
                            <a:schemeClr val="tx2"/>
                          </a:solidFill>
                        </a:rPr>
                        <a:t>Correct Electronic Filing Identification Number (EFIN)</a:t>
                      </a:r>
                      <a:endParaRPr lang="en-US" sz="2800" b="1" dirty="0">
                        <a:solidFill>
                          <a:schemeClr val="tx2"/>
                        </a:solidFill>
                      </a:endParaRPr>
                    </a:p>
                  </a:txBody>
                  <a:tcPr marT="45674" marB="45674">
                    <a:lnL>
                      <a:noFill/>
                    </a:lnL>
                    <a:lnR>
                      <a:noFill/>
                    </a:lnR>
                    <a:lnT>
                      <a:noFill/>
                    </a:lnT>
                    <a:lnB>
                      <a:noFill/>
                    </a:lnB>
                    <a:lnTlToBr w="12700" cmpd="sng">
                      <a:noFill/>
                      <a:prstDash val="solid"/>
                    </a:lnTlToBr>
                    <a:lnBlToTr w="12700" cmpd="sng">
                      <a:noFill/>
                      <a:prstDash val="solid"/>
                    </a:lnBlToTr>
                  </a:tcPr>
                </a:tc>
                <a:tc>
                  <a:txBody>
                    <a:bodyPr/>
                    <a:lstStyle/>
                    <a:p>
                      <a:pPr eaLnBrk="1" hangingPunct="1">
                        <a:buClrTx/>
                        <a:buSzTx/>
                        <a:buFontTx/>
                        <a:buNone/>
                      </a:pPr>
                      <a:r>
                        <a:rPr lang="en-US" altLang="en-US" sz="2800" b="1" dirty="0" smtClean="0">
                          <a:solidFill>
                            <a:schemeClr val="tx2"/>
                          </a:solidFill>
                        </a:rPr>
                        <a:t>LC/</a:t>
                      </a:r>
                      <a:r>
                        <a:rPr lang="en-US" altLang="en-US" sz="2800" b="1" dirty="0" err="1" smtClean="0">
                          <a:solidFill>
                            <a:schemeClr val="tx2"/>
                          </a:solidFill>
                        </a:rPr>
                        <a:t>ERO</a:t>
                      </a:r>
                      <a:endParaRPr lang="en-US" altLang="en-US" sz="2800" b="1" dirty="0">
                        <a:solidFill>
                          <a:schemeClr val="tx2"/>
                        </a:solidFill>
                      </a:endParaRPr>
                    </a:p>
                  </a:txBody>
                  <a:tcPr marT="45674" marB="45674">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609600">
                <a:tc>
                  <a:txBody>
                    <a:bodyPr/>
                    <a:lstStyle/>
                    <a:p>
                      <a:pPr algn="r"/>
                      <a:r>
                        <a:rPr lang="en-US" sz="2800" b="1" dirty="0" smtClean="0">
                          <a:solidFill>
                            <a:schemeClr val="tx2"/>
                          </a:solidFill>
                        </a:rPr>
                        <a:t>9</a:t>
                      </a:r>
                      <a:endParaRPr lang="en-US" sz="2800" b="1" dirty="0">
                        <a:solidFill>
                          <a:schemeClr val="tx2"/>
                        </a:solidFill>
                      </a:endParaRPr>
                    </a:p>
                  </a:txBody>
                  <a:tcPr marL="0" marT="45674" marB="45674">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alpha val="20000"/>
                      </a:schemeClr>
                    </a:solidFill>
                  </a:tcPr>
                </a:tc>
                <a:tc>
                  <a:txBody>
                    <a:bodyPr/>
                    <a:lstStyle/>
                    <a:p>
                      <a:r>
                        <a:rPr lang="en-US" altLang="en-US" sz="2800" b="1" dirty="0" smtClean="0">
                          <a:solidFill>
                            <a:schemeClr val="tx2"/>
                          </a:solidFill>
                        </a:rPr>
                        <a:t>Correct Site ID number (</a:t>
                      </a:r>
                      <a:r>
                        <a:rPr lang="en-US" altLang="en-US" sz="2800" b="1" dirty="0" err="1" smtClean="0">
                          <a:solidFill>
                            <a:schemeClr val="tx2"/>
                          </a:solidFill>
                        </a:rPr>
                        <a:t>SIDN</a:t>
                      </a:r>
                      <a:r>
                        <a:rPr lang="en-US" altLang="en-US" sz="2800" b="1" dirty="0" smtClean="0">
                          <a:solidFill>
                            <a:schemeClr val="tx2"/>
                          </a:solidFill>
                        </a:rPr>
                        <a:t>)</a:t>
                      </a:r>
                      <a:endParaRPr lang="en-US" sz="2800" b="1" dirty="0">
                        <a:solidFill>
                          <a:schemeClr val="tx2"/>
                        </a:solidFill>
                      </a:endParaRPr>
                    </a:p>
                  </a:txBody>
                  <a:tcPr marT="45674" marB="45674">
                    <a:lnL>
                      <a:noFill/>
                    </a:lnL>
                    <a:lnR>
                      <a:noFill/>
                    </a:lnR>
                    <a:lnT>
                      <a:noFill/>
                    </a:lnT>
                    <a:lnB>
                      <a:noFill/>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a:t>
                      </a:r>
                      <a:r>
                        <a:rPr lang="en-US" altLang="en-US" sz="2800" b="1" dirty="0" err="1" smtClean="0">
                          <a:solidFill>
                            <a:schemeClr val="tx2"/>
                          </a:solidFill>
                        </a:rPr>
                        <a:t>ERO</a:t>
                      </a:r>
                      <a:endParaRPr lang="en-US" altLang="en-US" sz="2800" b="1" dirty="0" smtClean="0">
                        <a:solidFill>
                          <a:schemeClr val="tx2"/>
                        </a:solidFill>
                      </a:endParaRPr>
                    </a:p>
                  </a:txBody>
                  <a:tcPr marT="45674" marB="45674">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alpha val="20000"/>
                      </a:schemeClr>
                    </a:solidFill>
                  </a:tcPr>
                </a:tc>
              </a:tr>
              <a:tr h="518063">
                <a:tc>
                  <a:txBody>
                    <a:bodyPr/>
                    <a:lstStyle/>
                    <a:p>
                      <a:pPr algn="r"/>
                      <a:r>
                        <a:rPr lang="en-US" sz="2800" b="1" dirty="0" smtClean="0">
                          <a:solidFill>
                            <a:schemeClr val="tx2"/>
                          </a:solidFill>
                        </a:rPr>
                        <a:t>10</a:t>
                      </a:r>
                      <a:endParaRPr lang="en-US" sz="2800" b="1" dirty="0">
                        <a:solidFill>
                          <a:schemeClr val="tx2"/>
                        </a:solidFill>
                      </a:endParaRPr>
                    </a:p>
                  </a:txBody>
                  <a:tcPr marL="0" marT="45674" marB="45674">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Taxpayer Identification</a:t>
                      </a:r>
                    </a:p>
                  </a:txBody>
                  <a:tcPr marT="45674" marB="45674">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eaLnBrk="1" hangingPunct="1">
                        <a:buClrTx/>
                        <a:buSzTx/>
                        <a:buFontTx/>
                        <a:buNone/>
                      </a:pPr>
                      <a:r>
                        <a:rPr lang="en-US" altLang="en-US" sz="2800" b="1" dirty="0" smtClean="0">
                          <a:solidFill>
                            <a:schemeClr val="tx2"/>
                          </a:solidFill>
                        </a:rPr>
                        <a:t>Counselors</a:t>
                      </a:r>
                      <a:endParaRPr lang="en-US" altLang="en-US" sz="2800" b="1" dirty="0">
                        <a:solidFill>
                          <a:schemeClr val="tx2"/>
                        </a:solidFill>
                      </a:endParaRPr>
                    </a:p>
                  </a:txBody>
                  <a:tcPr marT="45674" marB="45674">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 to Know</a:t>
            </a:r>
            <a:endParaRPr lang="en-US" dirty="0"/>
          </a:p>
        </p:txBody>
      </p:sp>
      <p:sp>
        <p:nvSpPr>
          <p:cNvPr id="23555" name="Content Placeholder 2"/>
          <p:cNvSpPr>
            <a:spLocks noGrp="1"/>
          </p:cNvSpPr>
          <p:nvPr>
            <p:ph sz="half" idx="1"/>
          </p:nvPr>
        </p:nvSpPr>
        <p:spPr/>
        <p:txBody>
          <a:bodyPr>
            <a:noAutofit/>
          </a:bodyPr>
          <a:lstStyle/>
          <a:p>
            <a:r>
              <a:rPr lang="en-US" altLang="en-US" dirty="0" err="1" smtClean="0"/>
              <a:t>QSR</a:t>
            </a:r>
            <a:r>
              <a:rPr lang="en-US" altLang="en-US" dirty="0" smtClean="0"/>
              <a:t> #1</a:t>
            </a:r>
          </a:p>
          <a:p>
            <a:r>
              <a:rPr lang="en-US" altLang="en-US" dirty="0" smtClean="0"/>
              <a:t>Volunteer Certification</a:t>
            </a:r>
          </a:p>
        </p:txBody>
      </p:sp>
      <p:sp>
        <p:nvSpPr>
          <p:cNvPr id="4" name="Content Placeholder 3"/>
          <p:cNvSpPr>
            <a:spLocks noGrp="1"/>
          </p:cNvSpPr>
          <p:nvPr>
            <p:ph sz="half" idx="2"/>
          </p:nvPr>
        </p:nvSpPr>
        <p:spPr/>
        <p:txBody>
          <a:bodyPr>
            <a:normAutofit fontScale="77500" lnSpcReduction="20000"/>
          </a:bodyPr>
          <a:lstStyle/>
          <a:p>
            <a:r>
              <a:rPr lang="en-US" dirty="0" smtClean="0"/>
              <a:t>TRS oversees the Tax-Aide volunteer certification process and ensures that the names of certified Instructors are submitted. </a:t>
            </a:r>
          </a:p>
          <a:p>
            <a:r>
              <a:rPr lang="en-US" dirty="0" smtClean="0"/>
              <a:t>Instructors notify LC and DC of volunteers completing certification. </a:t>
            </a:r>
          </a:p>
          <a:p>
            <a:r>
              <a:rPr lang="en-US" dirty="0" smtClean="0"/>
              <a:t>Volunteer is assigned to site and notification sent to IRS and Tax-Aide National Office and </a:t>
            </a:r>
            <a:r>
              <a:rPr lang="en-US" dirty="0" err="1" smtClean="0"/>
              <a:t>NVP</a:t>
            </a:r>
            <a:r>
              <a:rPr lang="en-US" dirty="0" smtClean="0"/>
              <a:t> updated</a:t>
            </a:r>
            <a:endParaRPr lang="en-US" dirty="0"/>
          </a:p>
        </p:txBody>
      </p:sp>
      <p:sp>
        <p:nvSpPr>
          <p:cNvPr id="23557" name="Content Placeholder 16"/>
          <p:cNvSpPr>
            <a:spLocks noGrp="1"/>
          </p:cNvSpPr>
          <p:nvPr>
            <p:ph sz="half" idx="12"/>
          </p:nvPr>
        </p:nvSpPr>
        <p:spPr/>
        <p:txBody>
          <a:bodyPr/>
          <a:lstStyle/>
          <a:p>
            <a:r>
              <a:rPr lang="en-US" altLang="en-US" dirty="0" smtClean="0"/>
              <a:t>All volunteers must complete Volunteer Standards of Conduct training and pass the test</a:t>
            </a:r>
          </a:p>
        </p:txBody>
      </p:sp>
      <p:sp>
        <p:nvSpPr>
          <p:cNvPr id="23558" name="Footer Placeholder 2"/>
          <p:cNvSpPr>
            <a:spLocks noGrp="1"/>
          </p:cNvSpPr>
          <p:nvPr>
            <p:ph type="ftr" sz="quarter" idx="13"/>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smtClean="0"/>
              <a:t>Tax Year 2015</a:t>
            </a:r>
          </a:p>
        </p:txBody>
      </p:sp>
      <p:sp>
        <p:nvSpPr>
          <p:cNvPr id="23559" name="Slide Number Placeholder 4"/>
          <p:cNvSpPr>
            <a:spLocks noGrp="1"/>
          </p:cNvSpPr>
          <p:nvPr>
            <p:ph type="sldNum" sz="quarter" idx="14"/>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0A8614B-2998-4DEE-949D-E6A697DE7176}" type="slidenum">
              <a:rPr lang="en-US" altLang="en-US" smtClean="0"/>
              <a:pPr/>
              <a:t>8</a:t>
            </a:fld>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Counselors Need to Know</a:t>
            </a:r>
            <a:endParaRPr lang="en-US" dirty="0"/>
          </a:p>
        </p:txBody>
      </p:sp>
      <p:sp>
        <p:nvSpPr>
          <p:cNvPr id="25603" name="Content Placeholder 2"/>
          <p:cNvSpPr>
            <a:spLocks noGrp="1"/>
          </p:cNvSpPr>
          <p:nvPr>
            <p:ph sz="half" idx="1"/>
          </p:nvPr>
        </p:nvSpPr>
        <p:spPr/>
        <p:txBody>
          <a:bodyPr>
            <a:noAutofit/>
          </a:bodyPr>
          <a:lstStyle/>
          <a:p>
            <a:r>
              <a:rPr lang="en-US" altLang="en-US" dirty="0" err="1" smtClean="0"/>
              <a:t>QSR</a:t>
            </a:r>
            <a:r>
              <a:rPr lang="en-US" altLang="en-US" dirty="0" smtClean="0"/>
              <a:t> #2</a:t>
            </a:r>
          </a:p>
          <a:p>
            <a:r>
              <a:rPr lang="en-US" altLang="en-US" dirty="0" smtClean="0"/>
              <a:t>Intake/Interview</a:t>
            </a:r>
            <a:br>
              <a:rPr lang="en-US" altLang="en-US" dirty="0" smtClean="0"/>
            </a:br>
            <a:r>
              <a:rPr lang="en-US" altLang="en-US" dirty="0" smtClean="0"/>
              <a:t>Process</a:t>
            </a:r>
          </a:p>
          <a:p>
            <a:endParaRPr lang="en-US" altLang="en-US" dirty="0" smtClean="0"/>
          </a:p>
        </p:txBody>
      </p:sp>
      <p:sp>
        <p:nvSpPr>
          <p:cNvPr id="4" name="Content Placeholder 3"/>
          <p:cNvSpPr>
            <a:spLocks noGrp="1"/>
          </p:cNvSpPr>
          <p:nvPr>
            <p:ph sz="half" idx="2"/>
          </p:nvPr>
        </p:nvSpPr>
        <p:spPr/>
        <p:txBody>
          <a:bodyPr>
            <a:normAutofit fontScale="92500"/>
          </a:bodyPr>
          <a:lstStyle/>
          <a:p>
            <a:pPr>
              <a:lnSpc>
                <a:spcPct val="90000"/>
              </a:lnSpc>
            </a:pPr>
            <a:r>
              <a:rPr lang="en-US" dirty="0" smtClean="0"/>
              <a:t>Must use current year Form 13614-C – Interview/Intake &amp; Quality Review Sheet for every taxpayer </a:t>
            </a:r>
          </a:p>
          <a:p>
            <a:pPr>
              <a:lnSpc>
                <a:spcPct val="90000"/>
              </a:lnSpc>
            </a:pPr>
            <a:r>
              <a:rPr lang="en-US" dirty="0" smtClean="0"/>
              <a:t>Ask probing questions to ensure accurate and complete answers</a:t>
            </a:r>
          </a:p>
          <a:p>
            <a:pPr>
              <a:lnSpc>
                <a:spcPct val="90000"/>
              </a:lnSpc>
            </a:pPr>
            <a:r>
              <a:rPr lang="en-US" dirty="0" smtClean="0"/>
              <a:t>Note new or changed information on form</a:t>
            </a:r>
          </a:p>
          <a:p>
            <a:pPr>
              <a:lnSpc>
                <a:spcPct val="90000"/>
              </a:lnSpc>
            </a:pPr>
            <a:endParaRPr lang="en-US" dirty="0" smtClean="0"/>
          </a:p>
          <a:p>
            <a:pPr>
              <a:lnSpc>
                <a:spcPct val="90000"/>
              </a:lnSpc>
            </a:pPr>
            <a:endParaRPr lang="en-US" dirty="0" smtClean="0"/>
          </a:p>
        </p:txBody>
      </p:sp>
      <p:sp>
        <p:nvSpPr>
          <p:cNvPr id="18437" name="Content Placeholder 6"/>
          <p:cNvSpPr>
            <a:spLocks noGrp="1"/>
          </p:cNvSpPr>
          <p:nvPr>
            <p:ph sz="half" idx="12"/>
          </p:nvPr>
        </p:nvSpPr>
        <p:spPr/>
        <p:txBody>
          <a:bodyPr>
            <a:normAutofit fontScale="77500" lnSpcReduction="20000"/>
          </a:bodyPr>
          <a:lstStyle/>
          <a:p>
            <a:pPr>
              <a:lnSpc>
                <a:spcPct val="110000"/>
              </a:lnSpc>
            </a:pPr>
            <a:r>
              <a:rPr lang="en-US" altLang="en-US" dirty="0" smtClean="0"/>
              <a:t>Goal: </a:t>
            </a:r>
          </a:p>
          <a:p>
            <a:pPr>
              <a:lnSpc>
                <a:spcPct val="110000"/>
              </a:lnSpc>
            </a:pPr>
            <a:r>
              <a:rPr lang="en-US" altLang="en-US" dirty="0" smtClean="0"/>
              <a:t>100% use of form with sufficient interview of taxpayer to ensure accuracy and completeness of return</a:t>
            </a:r>
          </a:p>
        </p:txBody>
      </p:sp>
      <p:sp>
        <p:nvSpPr>
          <p:cNvPr id="25606" name="Footer Placeholder 2"/>
          <p:cNvSpPr>
            <a:spLocks noGrp="1"/>
          </p:cNvSpPr>
          <p:nvPr>
            <p:ph type="ftr" sz="quarter" idx="13"/>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smtClean="0"/>
              <a:t>Tax Year 2015</a:t>
            </a:r>
          </a:p>
        </p:txBody>
      </p:sp>
      <p:sp>
        <p:nvSpPr>
          <p:cNvPr id="25607" name="Slide Number Placeholder 4"/>
          <p:cNvSpPr>
            <a:spLocks noGrp="1"/>
          </p:cNvSpPr>
          <p:nvPr>
            <p:ph type="sldNum" sz="quarter" idx="14"/>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57304E4-507E-4B05-B52F-950E1BE1E43B}" type="slidenum">
              <a:rPr lang="en-US" altLang="en-US" smtClean="0"/>
              <a:pPr/>
              <a:t>9</a:t>
            </a:fld>
            <a:endParaRPr lang="en-US"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ARP Tax-Aide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4 AARP Tax-Aide.potx" id="{78FA83A0-9AE6-472B-B349-BCA1553C52A3}" vid="{78808B5E-4887-4CCA-8145-F09568C64A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AARP Tax-Aide</Template>
  <TotalTime>0</TotalTime>
  <Words>3409</Words>
  <Application>Microsoft Office PowerPoint</Application>
  <PresentationFormat>On-screen Show (4:3)</PresentationFormat>
  <Paragraphs>407</Paragraphs>
  <Slides>37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Aharoni</vt:lpstr>
      <vt:lpstr>Arial</vt:lpstr>
      <vt:lpstr>Calibri</vt:lpstr>
      <vt:lpstr>Wingdings</vt:lpstr>
      <vt:lpstr>Wingdings 2</vt:lpstr>
      <vt:lpstr>AARP Tax-Aide 2014</vt:lpstr>
      <vt:lpstr>Tax-Aide Policy and Procedures Review</vt:lpstr>
      <vt:lpstr>Goal</vt:lpstr>
      <vt:lpstr>Overall Objectives:</vt:lpstr>
      <vt:lpstr>Policies and Procedures</vt:lpstr>
      <vt:lpstr>Key Resource: Client Service Provider Digest</vt:lpstr>
      <vt:lpstr>Summary of IRS Quality  Site Requirements (QSR)</vt:lpstr>
      <vt:lpstr>Quality Site Requirements </vt:lpstr>
      <vt:lpstr>What You Need to Know</vt:lpstr>
      <vt:lpstr>What Counselors Need to Know</vt:lpstr>
      <vt:lpstr>What Counselors Need to Know</vt:lpstr>
      <vt:lpstr>LCs and Counselors</vt:lpstr>
      <vt:lpstr>What You Need to Know</vt:lpstr>
      <vt:lpstr>What Counselors Need to Know</vt:lpstr>
      <vt:lpstr>Volunteer Standards of Conduct All volunteers must sign Form 13615 – critical text below </vt:lpstr>
      <vt:lpstr>Form 13615, Page 2</vt:lpstr>
      <vt:lpstr>IRS Volunteer Standards of Conduct</vt:lpstr>
      <vt:lpstr>AARP Foundation Tax-Aide Standards of Professionalism</vt:lpstr>
      <vt:lpstr>Standards of Professionalism</vt:lpstr>
      <vt:lpstr>Standards of Professionalism</vt:lpstr>
      <vt:lpstr>What Counselors Need to Know</vt:lpstr>
      <vt:lpstr>What You Need to Know</vt:lpstr>
      <vt:lpstr>What Counselors Need to Know</vt:lpstr>
      <vt:lpstr>What Counselors Need to Know</vt:lpstr>
      <vt:lpstr>What Counselors Need to Know</vt:lpstr>
      <vt:lpstr>Security of Taxpayer Information</vt:lpstr>
      <vt:lpstr>Security of Taxpayer Information</vt:lpstr>
      <vt:lpstr>Secure Equipment and Tax Data</vt:lpstr>
      <vt:lpstr>Loss of Equipment/Financial Data</vt:lpstr>
      <vt:lpstr>Summary: All Volunteers Must</vt:lpstr>
      <vt:lpstr>Summary: All Counselors Must</vt:lpstr>
      <vt:lpstr>Tax-Aide Policy re: Shut-Ins </vt:lpstr>
      <vt:lpstr>Shut-Ins </vt:lpstr>
      <vt:lpstr>Reduce Errors on Bank Deposit Information</vt:lpstr>
      <vt:lpstr>Reduce Errors on Bank  Deposit Information (Optional Method)</vt:lpstr>
      <vt:lpstr>Closing for the Season</vt:lpstr>
      <vt:lpstr>Final Reminders: Volunteer Checklist</vt:lpstr>
      <vt:lpstr>Volunteer/Site Policies and Procedures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2013-11-03T23:06:19Z</dcterms:created>
  <dcterms:modified xsi:type="dcterms:W3CDTF">2015-12-29T14:06:50Z</dcterms:modified>
</cp:coreProperties>
</file>